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2"/>
  </p:notesMasterIdLst>
  <p:sldIdLst>
    <p:sldId id="347" r:id="rId2"/>
    <p:sldId id="287" r:id="rId3"/>
    <p:sldId id="257" r:id="rId4"/>
    <p:sldId id="340" r:id="rId5"/>
    <p:sldId id="299" r:id="rId6"/>
    <p:sldId id="358" r:id="rId7"/>
    <p:sldId id="288" r:id="rId8"/>
    <p:sldId id="350" r:id="rId9"/>
    <p:sldId id="266" r:id="rId10"/>
    <p:sldId id="343" r:id="rId11"/>
    <p:sldId id="344" r:id="rId12"/>
    <p:sldId id="354" r:id="rId13"/>
    <p:sldId id="345" r:id="rId14"/>
    <p:sldId id="355" r:id="rId15"/>
    <p:sldId id="356" r:id="rId16"/>
    <p:sldId id="357" r:id="rId17"/>
    <p:sldId id="360" r:id="rId18"/>
    <p:sldId id="359" r:id="rId19"/>
    <p:sldId id="361" r:id="rId20"/>
    <p:sldId id="362" r:id="rId21"/>
    <p:sldId id="363" r:id="rId22"/>
    <p:sldId id="364" r:id="rId23"/>
    <p:sldId id="365" r:id="rId24"/>
    <p:sldId id="349" r:id="rId25"/>
    <p:sldId id="366" r:id="rId26"/>
    <p:sldId id="275" r:id="rId27"/>
    <p:sldId id="346" r:id="rId28"/>
    <p:sldId id="270" r:id="rId29"/>
    <p:sldId id="271" r:id="rId30"/>
    <p:sldId id="32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5FF3"/>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9822" autoAdjust="0"/>
  </p:normalViewPr>
  <p:slideViewPr>
    <p:cSldViewPr>
      <p:cViewPr>
        <p:scale>
          <a:sx n="66" d="100"/>
          <a:sy n="66" d="100"/>
        </p:scale>
        <p:origin x="476" y="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73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F9B3BC-7FCA-4166-96E5-654288EED0B0}" type="datetimeFigureOut">
              <a:rPr lang="en-US" smtClean="0"/>
              <a:pPr/>
              <a:t>1/20/2023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6B92D-2A32-4C16-979B-071562DB202E}" type="slidenum">
              <a:rPr lang="en-US" smtClean="0"/>
              <a:pPr/>
              <a:t>‹#›</a:t>
            </a:fld>
            <a:endParaRPr lang="en-US" dirty="0"/>
          </a:p>
        </p:txBody>
      </p:sp>
    </p:spTree>
    <p:extLst>
      <p:ext uri="{BB962C8B-B14F-4D97-AF65-F5344CB8AC3E}">
        <p14:creationId xmlns:p14="http://schemas.microsoft.com/office/powerpoint/2010/main" val="7268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a:t>
            </a:fld>
            <a:endParaRPr lang="en-US" dirty="0"/>
          </a:p>
        </p:txBody>
      </p:sp>
    </p:spTree>
    <p:extLst>
      <p:ext uri="{BB962C8B-B14F-4D97-AF65-F5344CB8AC3E}">
        <p14:creationId xmlns:p14="http://schemas.microsoft.com/office/powerpoint/2010/main" val="2652711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17</a:t>
            </a:fld>
            <a:endParaRPr lang="en-US" dirty="0"/>
          </a:p>
        </p:txBody>
      </p:sp>
    </p:spTree>
    <p:extLst>
      <p:ext uri="{BB962C8B-B14F-4D97-AF65-F5344CB8AC3E}">
        <p14:creationId xmlns:p14="http://schemas.microsoft.com/office/powerpoint/2010/main" val="2898715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18</a:t>
            </a:fld>
            <a:endParaRPr lang="en-US" dirty="0"/>
          </a:p>
        </p:txBody>
      </p:sp>
    </p:spTree>
    <p:extLst>
      <p:ext uri="{BB962C8B-B14F-4D97-AF65-F5344CB8AC3E}">
        <p14:creationId xmlns:p14="http://schemas.microsoft.com/office/powerpoint/2010/main" val="1163572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19</a:t>
            </a:fld>
            <a:endParaRPr lang="en-US" dirty="0"/>
          </a:p>
        </p:txBody>
      </p:sp>
    </p:spTree>
    <p:extLst>
      <p:ext uri="{BB962C8B-B14F-4D97-AF65-F5344CB8AC3E}">
        <p14:creationId xmlns:p14="http://schemas.microsoft.com/office/powerpoint/2010/main" val="82299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20</a:t>
            </a:fld>
            <a:endParaRPr lang="en-US" dirty="0"/>
          </a:p>
        </p:txBody>
      </p:sp>
    </p:spTree>
    <p:extLst>
      <p:ext uri="{BB962C8B-B14F-4D97-AF65-F5344CB8AC3E}">
        <p14:creationId xmlns:p14="http://schemas.microsoft.com/office/powerpoint/2010/main" val="48174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21</a:t>
            </a:fld>
            <a:endParaRPr lang="en-US" dirty="0"/>
          </a:p>
        </p:txBody>
      </p:sp>
    </p:spTree>
    <p:extLst>
      <p:ext uri="{BB962C8B-B14F-4D97-AF65-F5344CB8AC3E}">
        <p14:creationId xmlns:p14="http://schemas.microsoft.com/office/powerpoint/2010/main" val="38163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22</a:t>
            </a:fld>
            <a:endParaRPr lang="en-US" dirty="0"/>
          </a:p>
        </p:txBody>
      </p:sp>
    </p:spTree>
    <p:extLst>
      <p:ext uri="{BB962C8B-B14F-4D97-AF65-F5344CB8AC3E}">
        <p14:creationId xmlns:p14="http://schemas.microsoft.com/office/powerpoint/2010/main" val="409667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23</a:t>
            </a:fld>
            <a:endParaRPr lang="en-US" dirty="0"/>
          </a:p>
        </p:txBody>
      </p:sp>
    </p:spTree>
    <p:extLst>
      <p:ext uri="{BB962C8B-B14F-4D97-AF65-F5344CB8AC3E}">
        <p14:creationId xmlns:p14="http://schemas.microsoft.com/office/powerpoint/2010/main" val="716711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24</a:t>
            </a:fld>
            <a:endParaRPr lang="en-US" dirty="0"/>
          </a:p>
        </p:txBody>
      </p:sp>
    </p:spTree>
    <p:extLst>
      <p:ext uri="{BB962C8B-B14F-4D97-AF65-F5344CB8AC3E}">
        <p14:creationId xmlns:p14="http://schemas.microsoft.com/office/powerpoint/2010/main" val="2778610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25</a:t>
            </a:fld>
            <a:endParaRPr lang="en-US" dirty="0"/>
          </a:p>
        </p:txBody>
      </p:sp>
    </p:spTree>
    <p:extLst>
      <p:ext uri="{BB962C8B-B14F-4D97-AF65-F5344CB8AC3E}">
        <p14:creationId xmlns:p14="http://schemas.microsoft.com/office/powerpoint/2010/main" val="2803808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9</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27</a:t>
            </a:fld>
            <a:endParaRPr lang="en-US" dirty="0"/>
          </a:p>
        </p:txBody>
      </p:sp>
    </p:spTree>
    <p:extLst>
      <p:ext uri="{BB962C8B-B14F-4D97-AF65-F5344CB8AC3E}">
        <p14:creationId xmlns:p14="http://schemas.microsoft.com/office/powerpoint/2010/main" val="196358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10</a:t>
            </a:fld>
            <a:endParaRPr lang="en-US" dirty="0"/>
          </a:p>
        </p:txBody>
      </p:sp>
    </p:spTree>
    <p:extLst>
      <p:ext uri="{BB962C8B-B14F-4D97-AF65-F5344CB8AC3E}">
        <p14:creationId xmlns:p14="http://schemas.microsoft.com/office/powerpoint/2010/main" val="262031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11</a:t>
            </a:fld>
            <a:endParaRPr lang="en-US" dirty="0"/>
          </a:p>
        </p:txBody>
      </p:sp>
    </p:spTree>
    <p:extLst>
      <p:ext uri="{BB962C8B-B14F-4D97-AF65-F5344CB8AC3E}">
        <p14:creationId xmlns:p14="http://schemas.microsoft.com/office/powerpoint/2010/main" val="129644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12</a:t>
            </a:fld>
            <a:endParaRPr lang="en-US" dirty="0"/>
          </a:p>
        </p:txBody>
      </p:sp>
    </p:spTree>
    <p:extLst>
      <p:ext uri="{BB962C8B-B14F-4D97-AF65-F5344CB8AC3E}">
        <p14:creationId xmlns:p14="http://schemas.microsoft.com/office/powerpoint/2010/main" val="364698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13</a:t>
            </a:fld>
            <a:endParaRPr lang="en-US" dirty="0"/>
          </a:p>
        </p:txBody>
      </p:sp>
    </p:spTree>
    <p:extLst>
      <p:ext uri="{BB962C8B-B14F-4D97-AF65-F5344CB8AC3E}">
        <p14:creationId xmlns:p14="http://schemas.microsoft.com/office/powerpoint/2010/main" val="22962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14</a:t>
            </a:fld>
            <a:endParaRPr lang="en-US" dirty="0"/>
          </a:p>
        </p:txBody>
      </p:sp>
    </p:spTree>
    <p:extLst>
      <p:ext uri="{BB962C8B-B14F-4D97-AF65-F5344CB8AC3E}">
        <p14:creationId xmlns:p14="http://schemas.microsoft.com/office/powerpoint/2010/main" val="110069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15</a:t>
            </a:fld>
            <a:endParaRPr lang="en-US" dirty="0"/>
          </a:p>
        </p:txBody>
      </p:sp>
    </p:spTree>
    <p:extLst>
      <p:ext uri="{BB962C8B-B14F-4D97-AF65-F5344CB8AC3E}">
        <p14:creationId xmlns:p14="http://schemas.microsoft.com/office/powerpoint/2010/main" val="87151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696B92D-2A32-4C16-979B-071562DB202E}" type="slidenum">
              <a:rPr lang="en-US" smtClean="0"/>
              <a:pPr/>
              <a:t>16</a:t>
            </a:fld>
            <a:endParaRPr lang="en-US" dirty="0"/>
          </a:p>
        </p:txBody>
      </p:sp>
    </p:spTree>
    <p:extLst>
      <p:ext uri="{BB962C8B-B14F-4D97-AF65-F5344CB8AC3E}">
        <p14:creationId xmlns:p14="http://schemas.microsoft.com/office/powerpoint/2010/main" val="2302847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V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530802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79390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14794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V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27866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V Semester, Department of ISE, RNSIT</a:t>
            </a:r>
            <a:endParaRPr lang="en-US" dirty="0"/>
          </a:p>
        </p:txBody>
      </p:sp>
      <p:sp>
        <p:nvSpPr>
          <p:cNvPr id="5" name="Footer Placeholder 4"/>
          <p:cNvSpPr>
            <a:spLocks noGrp="1"/>
          </p:cNvSpPr>
          <p:nvPr>
            <p:ph type="ftr" sz="quarter" idx="11"/>
          </p:nvPr>
        </p:nvSpPr>
        <p:spPr/>
        <p:txBody>
          <a:bodyPr/>
          <a:lstStyle/>
          <a:p>
            <a:r>
              <a:rPr lang="en-US" dirty="0"/>
              <a:t>2022 - 2023</a:t>
            </a:r>
          </a:p>
        </p:txBody>
      </p:sp>
      <p:sp>
        <p:nvSpPr>
          <p:cNvPr id="6" name="Slide Number Placeholder 5"/>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6490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V Semester, Department of ISE, RNSIT</a:t>
            </a:r>
            <a:endParaRPr lang="en-US" dirty="0"/>
          </a:p>
        </p:txBody>
      </p:sp>
      <p:sp>
        <p:nvSpPr>
          <p:cNvPr id="6" name="Footer Placeholder 5"/>
          <p:cNvSpPr>
            <a:spLocks noGrp="1"/>
          </p:cNvSpPr>
          <p:nvPr>
            <p:ph type="ftr" sz="quarter" idx="11"/>
          </p:nvPr>
        </p:nvSpPr>
        <p:spPr/>
        <p:txBody>
          <a:bodyPr/>
          <a:lstStyle/>
          <a:p>
            <a:r>
              <a:rPr lang="en-US" dirty="0"/>
              <a:t>2022 - 2023</a:t>
            </a:r>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386808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V Semester, Department of ISE, RNSIT</a:t>
            </a:r>
            <a:endParaRPr lang="en-US" dirty="0"/>
          </a:p>
        </p:txBody>
      </p:sp>
      <p:sp>
        <p:nvSpPr>
          <p:cNvPr id="8" name="Footer Placeholder 7"/>
          <p:cNvSpPr>
            <a:spLocks noGrp="1"/>
          </p:cNvSpPr>
          <p:nvPr>
            <p:ph type="ftr" sz="quarter" idx="11"/>
          </p:nvPr>
        </p:nvSpPr>
        <p:spPr/>
        <p:txBody>
          <a:bodyPr/>
          <a:lstStyle/>
          <a:p>
            <a:r>
              <a:rPr lang="en-US" dirty="0"/>
              <a:t>2022 - 2023</a:t>
            </a:r>
          </a:p>
        </p:txBody>
      </p:sp>
      <p:sp>
        <p:nvSpPr>
          <p:cNvPr id="9" name="Slide Number Placeholder 8"/>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330857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V Semester, Department of ISE, RNSIT</a:t>
            </a:r>
            <a:endParaRPr lang="en-US" dirty="0"/>
          </a:p>
        </p:txBody>
      </p:sp>
      <p:sp>
        <p:nvSpPr>
          <p:cNvPr id="4" name="Footer Placeholder 3"/>
          <p:cNvSpPr>
            <a:spLocks noGrp="1"/>
          </p:cNvSpPr>
          <p:nvPr>
            <p:ph type="ftr" sz="quarter" idx="11"/>
          </p:nvPr>
        </p:nvSpPr>
        <p:spPr/>
        <p:txBody>
          <a:bodyPr/>
          <a:lstStyle/>
          <a:p>
            <a:r>
              <a:rPr lang="en-US" dirty="0"/>
              <a:t>2022 - 2023</a:t>
            </a:r>
          </a:p>
        </p:txBody>
      </p:sp>
      <p:sp>
        <p:nvSpPr>
          <p:cNvPr id="5" name="Slide Number Placeholder 4"/>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64467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 Semester, Department of ISE, RNSIT</a:t>
            </a:r>
            <a:endParaRPr lang="en-US" dirty="0"/>
          </a:p>
        </p:txBody>
      </p:sp>
      <p:sp>
        <p:nvSpPr>
          <p:cNvPr id="3" name="Footer Placeholder 2"/>
          <p:cNvSpPr>
            <a:spLocks noGrp="1"/>
          </p:cNvSpPr>
          <p:nvPr>
            <p:ph type="ftr" sz="quarter" idx="11"/>
          </p:nvPr>
        </p:nvSpPr>
        <p:spPr/>
        <p:txBody>
          <a:bodyPr/>
          <a:lstStyle/>
          <a:p>
            <a:r>
              <a:rPr lang="en-US" dirty="0"/>
              <a:t>2022 - 2023</a:t>
            </a:r>
          </a:p>
        </p:txBody>
      </p:sp>
      <p:sp>
        <p:nvSpPr>
          <p:cNvPr id="4" name="Slide Number Placeholder 3"/>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261199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 Semester, Department of ISE, RNSIT</a:t>
            </a:r>
            <a:endParaRPr lang="en-US" dirty="0"/>
          </a:p>
        </p:txBody>
      </p:sp>
      <p:sp>
        <p:nvSpPr>
          <p:cNvPr id="6" name="Footer Placeholder 5"/>
          <p:cNvSpPr>
            <a:spLocks noGrp="1"/>
          </p:cNvSpPr>
          <p:nvPr>
            <p:ph type="ftr" sz="quarter" idx="11"/>
          </p:nvPr>
        </p:nvSpPr>
        <p:spPr/>
        <p:txBody>
          <a:bodyPr/>
          <a:lstStyle/>
          <a:p>
            <a:r>
              <a:rPr lang="en-US" dirty="0"/>
              <a:t>2022 - 2023</a:t>
            </a:r>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135598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 Semester, Department of ISE, RNSIT</a:t>
            </a:r>
            <a:endParaRPr lang="en-US" dirty="0"/>
          </a:p>
        </p:txBody>
      </p:sp>
      <p:sp>
        <p:nvSpPr>
          <p:cNvPr id="6" name="Footer Placeholder 5"/>
          <p:cNvSpPr>
            <a:spLocks noGrp="1"/>
          </p:cNvSpPr>
          <p:nvPr>
            <p:ph type="ftr" sz="quarter" idx="11"/>
          </p:nvPr>
        </p:nvSpPr>
        <p:spPr/>
        <p:txBody>
          <a:bodyPr/>
          <a:lstStyle/>
          <a:p>
            <a:r>
              <a:rPr lang="en-US" dirty="0"/>
              <a:t>2022 - 2023</a:t>
            </a:r>
          </a:p>
        </p:txBody>
      </p:sp>
      <p:sp>
        <p:nvSpPr>
          <p:cNvPr id="7" name="Slide Number Placeholder 6"/>
          <p:cNvSpPr>
            <a:spLocks noGrp="1"/>
          </p:cNvSpPr>
          <p:nvPr>
            <p:ph type="sldNum" sz="quarter" idx="12"/>
          </p:nvPr>
        </p:nvSpPr>
        <p:spPr/>
        <p:txBody>
          <a:bodyPr/>
          <a:lstStyle/>
          <a:p>
            <a:fld id="{5B4F5413-E548-45A8-B9DD-11B71454D5CA}" type="slidenum">
              <a:rPr lang="en-US" smtClean="0"/>
              <a:pPr/>
              <a:t>‹#›</a:t>
            </a:fld>
            <a:endParaRPr lang="en-US" dirty="0"/>
          </a:p>
        </p:txBody>
      </p:sp>
    </p:spTree>
    <p:extLst>
      <p:ext uri="{BB962C8B-B14F-4D97-AF65-F5344CB8AC3E}">
        <p14:creationId xmlns:p14="http://schemas.microsoft.com/office/powerpoint/2010/main" val="687644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9416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190898"/>
            <a:ext cx="10515600" cy="50338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3200400" cy="365125"/>
          </a:xfrm>
          <a:prstGeom prst="rect">
            <a:avLst/>
          </a:prstGeom>
        </p:spPr>
        <p:txBody>
          <a:bodyPr vert="horz" lIns="91440" tIns="45720" rIns="91440" bIns="45720" rtlCol="0" anchor="ctr"/>
          <a:lstStyle>
            <a:lvl1pPr algn="l">
              <a:defRPr sz="1200" b="1">
                <a:solidFill>
                  <a:srgbClr val="2B5FF3"/>
                </a:solidFill>
              </a:defRPr>
            </a:lvl1pPr>
          </a:lstStyle>
          <a:p>
            <a:r>
              <a:rPr lang="en-US"/>
              <a:t>V Semester, Department of ISE, RNSIT</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2B5FF3"/>
                </a:solidFill>
              </a:defRPr>
            </a:lvl1pPr>
          </a:lstStyle>
          <a:p>
            <a:r>
              <a:rPr lang="en-US" dirty="0"/>
              <a:t>2022 - 2023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2B5FF3"/>
                </a:solidFill>
              </a:defRPr>
            </a:lvl1pPr>
          </a:lstStyle>
          <a:p>
            <a:fld id="{5B4F5413-E548-45A8-B9DD-11B71454D5CA}"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AFC93F2D-9111-4E77-98B1-F1ACD37A82C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838094" cy="548680"/>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937059C3-335C-47D5-99C1-8813DA15D672}"/>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76139" y="18044"/>
            <a:ext cx="693483" cy="694162"/>
          </a:xfrm>
          <a:prstGeom prst="rect">
            <a:avLst/>
          </a:prstGeom>
        </p:spPr>
      </p:pic>
    </p:spTree>
    <p:extLst>
      <p:ext uri="{BB962C8B-B14F-4D97-AF65-F5344CB8AC3E}">
        <p14:creationId xmlns:p14="http://schemas.microsoft.com/office/powerpoint/2010/main" val="9545565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b="1"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eeksforgeeks.org/dbms/" TargetMode="External"/><Relationship Id="rId7" Type="http://schemas.openxmlformats.org/officeDocument/2006/relationships/hyperlink" Target="https://mobiosolutions.com/create-or-execute-stored-" TargetMode="External"/><Relationship Id="rId2" Type="http://schemas.openxmlformats.org/officeDocument/2006/relationships/hyperlink" Target="http://www.phpknowhow.com/basics/working-with-xampp" TargetMode="External"/><Relationship Id="rId1" Type="http://schemas.openxmlformats.org/officeDocument/2006/relationships/slideLayout" Target="../slideLayouts/slideLayout2.xml"/><Relationship Id="rId6" Type="http://schemas.openxmlformats.org/officeDocument/2006/relationships/hyperlink" Target="https://javatpoint.com/" TargetMode="External"/><Relationship Id="rId5" Type="http://schemas.openxmlformats.org/officeDocument/2006/relationships/hyperlink" Target="https://github.com/mpdf/mpdf" TargetMode="External"/><Relationship Id="rId4" Type="http://schemas.openxmlformats.org/officeDocument/2006/relationships/hyperlink" Target="http://www.w3schools/php.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431148"/>
            <a:ext cx="12192000" cy="1285884"/>
          </a:xfrm>
        </p:spPr>
        <p:txBody>
          <a:bodyPr>
            <a:normAutofit/>
          </a:bodyPr>
          <a:lstStyle/>
          <a:p>
            <a:pPr algn="ctr"/>
            <a:r>
              <a:rPr lang="en-US" sz="3400" b="1" i="1" dirty="0">
                <a:solidFill>
                  <a:srgbClr val="FF0000"/>
                </a:solidFill>
              </a:rPr>
              <a:t>HOTEL MANAGEMENT SYSTEM</a:t>
            </a:r>
            <a:br>
              <a:rPr lang="en-US" sz="3400" dirty="0">
                <a:solidFill>
                  <a:srgbClr val="FF0000"/>
                </a:solidFill>
              </a:rPr>
            </a:br>
            <a:endParaRPr lang="en-US" sz="3400" dirty="0">
              <a:solidFill>
                <a:srgbClr val="FF0000"/>
              </a:solidFill>
            </a:endParaRPr>
          </a:p>
        </p:txBody>
      </p:sp>
      <p:sp>
        <p:nvSpPr>
          <p:cNvPr id="11" name="Subtitle 10"/>
          <p:cNvSpPr>
            <a:spLocks noGrp="1"/>
          </p:cNvSpPr>
          <p:nvPr>
            <p:ph type="subTitle" idx="1"/>
          </p:nvPr>
        </p:nvSpPr>
        <p:spPr>
          <a:xfrm>
            <a:off x="2641314" y="3540216"/>
            <a:ext cx="6909372" cy="824888"/>
          </a:xfrm>
        </p:spPr>
        <p:txBody>
          <a:bodyPr>
            <a:noAutofit/>
          </a:bodyPr>
          <a:lstStyle/>
          <a:p>
            <a:pPr fontAlgn="base">
              <a:spcBef>
                <a:spcPct val="0"/>
              </a:spcBef>
              <a:spcAft>
                <a:spcPct val="0"/>
              </a:spcAft>
            </a:pPr>
            <a:r>
              <a:rPr lang="en-US" b="1" dirty="0">
                <a:solidFill>
                  <a:srgbClr val="C0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Sameer Singh	             Sharanya RP</a:t>
            </a:r>
          </a:p>
          <a:p>
            <a:pPr fontAlgn="base">
              <a:spcBef>
                <a:spcPct val="0"/>
              </a:spcBef>
              <a:spcAft>
                <a:spcPct val="0"/>
              </a:spcAft>
            </a:pPr>
            <a:r>
              <a:rPr lang="en-US" sz="2400" b="1" dirty="0">
                <a:solidFill>
                  <a:srgbClr val="000066"/>
                </a:solidFill>
                <a:latin typeface="Times New Roman" pitchFamily="18" charset="0"/>
                <a:cs typeface="Times New Roman" pitchFamily="18" charset="0"/>
              </a:rPr>
              <a:t>1RN20IS131			1RN20IS143</a:t>
            </a:r>
            <a:endParaRPr lang="en-IN" sz="2400" b="1" dirty="0">
              <a:solidFill>
                <a:srgbClr val="000066"/>
              </a:solidFill>
            </a:endParaRPr>
          </a:p>
          <a:p>
            <a:pPr lvl="0" algn="ctr" fontAlgn="base">
              <a:spcBef>
                <a:spcPct val="0"/>
              </a:spcBef>
              <a:spcAft>
                <a:spcPct val="0"/>
              </a:spcAft>
            </a:pPr>
            <a:endParaRPr lang="en-IN" sz="2400" b="1" dirty="0">
              <a:solidFill>
                <a:srgbClr val="000066"/>
              </a:solidFill>
            </a:endParaRPr>
          </a:p>
        </p:txBody>
      </p:sp>
      <p:sp>
        <p:nvSpPr>
          <p:cNvPr id="7" name="Rectangle 6"/>
          <p:cNvSpPr/>
          <p:nvPr/>
        </p:nvSpPr>
        <p:spPr>
          <a:xfrm>
            <a:off x="0" y="109081"/>
            <a:ext cx="12192000" cy="1015663"/>
          </a:xfrm>
          <a:prstGeom prst="rect">
            <a:avLst/>
          </a:prstGeom>
        </p:spPr>
        <p:txBody>
          <a:bodyPr wrap="square">
            <a:spAutoFit/>
          </a:bodyPr>
          <a:lstStyle/>
          <a:p>
            <a:pPr algn="ctr">
              <a:defRPr/>
            </a:pPr>
            <a:r>
              <a:rPr lang="en-US" sz="3600" b="1" dirty="0">
                <a:solidFill>
                  <a:srgbClr val="000066"/>
                </a:solidFill>
                <a:latin typeface="Times New Roman" pitchFamily="18" charset="0"/>
                <a:cs typeface="Times New Roman" pitchFamily="18" charset="0"/>
              </a:rPr>
              <a:t>RNS INSTITUTE OF TECHNOLOGY</a:t>
            </a:r>
          </a:p>
          <a:p>
            <a:pPr algn="ctr">
              <a:defRPr/>
            </a:pPr>
            <a:r>
              <a:rPr lang="en-US" sz="2400" b="1" cap="all" dirty="0">
                <a:solidFill>
                  <a:srgbClr val="000066"/>
                </a:solidFill>
                <a:latin typeface="Times New Roman" pitchFamily="18" charset="0"/>
                <a:cs typeface="Times New Roman" pitchFamily="18" charset="0"/>
              </a:rPr>
              <a:t>BENGALURU - 98</a:t>
            </a:r>
            <a:endParaRPr lang="en-US" sz="2400" b="1" dirty="0">
              <a:solidFill>
                <a:srgbClr val="000066"/>
              </a:solidFill>
              <a:latin typeface="Times New Roman" pitchFamily="18" charset="0"/>
              <a:cs typeface="Times New Roman" pitchFamily="18" charset="0"/>
            </a:endParaRPr>
          </a:p>
        </p:txBody>
      </p:sp>
      <p:sp>
        <p:nvSpPr>
          <p:cNvPr id="8" name="Rectangle 7"/>
          <p:cNvSpPr/>
          <p:nvPr/>
        </p:nvSpPr>
        <p:spPr>
          <a:xfrm>
            <a:off x="0" y="1188041"/>
            <a:ext cx="12192000" cy="584775"/>
          </a:xfrm>
          <a:prstGeom prst="rect">
            <a:avLst/>
          </a:prstGeom>
        </p:spPr>
        <p:txBody>
          <a:bodyPr wrap="square">
            <a:spAutoFit/>
          </a:bodyPr>
          <a:lstStyle/>
          <a:p>
            <a:pPr algn="ctr"/>
            <a:r>
              <a:rPr lang="en-US" sz="3200" b="1" dirty="0">
                <a:solidFill>
                  <a:srgbClr val="C00000"/>
                </a:solidFill>
                <a:latin typeface="Times New Roman" pitchFamily="18" charset="0"/>
                <a:cs typeface="Times New Roman" pitchFamily="18" charset="0"/>
              </a:rPr>
              <a:t>DEPARTMENT OF INFORMATION SCIENCE &amp; ENGINEERING</a:t>
            </a:r>
          </a:p>
        </p:txBody>
      </p:sp>
      <p:sp>
        <p:nvSpPr>
          <p:cNvPr id="9" name="Rectangle 8"/>
          <p:cNvSpPr/>
          <p:nvPr/>
        </p:nvSpPr>
        <p:spPr>
          <a:xfrm>
            <a:off x="-25898" y="1959223"/>
            <a:ext cx="12192000" cy="461665"/>
          </a:xfrm>
          <a:prstGeom prst="rect">
            <a:avLst/>
          </a:prstGeom>
        </p:spPr>
        <p:txBody>
          <a:bodyPr wrap="square">
            <a:spAutoFit/>
          </a:bodyPr>
          <a:lstStyle/>
          <a:p>
            <a:pPr algn="ctr"/>
            <a:r>
              <a:rPr lang="en-US" sz="2400" b="1" dirty="0">
                <a:solidFill>
                  <a:srgbClr val="002060"/>
                </a:solidFill>
                <a:latin typeface="Times New Roman" pitchFamily="18" charset="0"/>
                <a:cs typeface="Times New Roman" pitchFamily="18" charset="0"/>
              </a:rPr>
              <a:t>Presentation on DBMS Mini Project Work</a:t>
            </a:r>
          </a:p>
        </p:txBody>
      </p:sp>
      <p:sp>
        <p:nvSpPr>
          <p:cNvPr id="10" name="Rectangle 9"/>
          <p:cNvSpPr/>
          <p:nvPr/>
        </p:nvSpPr>
        <p:spPr>
          <a:xfrm>
            <a:off x="263352" y="5244053"/>
            <a:ext cx="5128891" cy="954107"/>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Guide</a:t>
            </a:r>
          </a:p>
          <a:p>
            <a:pPr lvl="0" algn="ctr" fontAlgn="base">
              <a:spcBef>
                <a:spcPct val="0"/>
              </a:spcBef>
              <a:spcAft>
                <a:spcPct val="0"/>
              </a:spcAft>
            </a:pPr>
            <a:r>
              <a:rPr lang="en-US" sz="1800" b="1" dirty="0">
                <a:solidFill>
                  <a:srgbClr val="002060"/>
                </a:solidFill>
                <a:effectLst/>
                <a:latin typeface="Times New Roman" panose="02020603050405020304" pitchFamily="18" charset="0"/>
                <a:ea typeface="Times New Roman" panose="02020603050405020304" pitchFamily="18" charset="0"/>
              </a:rPr>
              <a:t>Mr. T S </a:t>
            </a:r>
            <a:r>
              <a:rPr lang="en-US" sz="1800" b="1" dirty="0" err="1">
                <a:solidFill>
                  <a:srgbClr val="002060"/>
                </a:solidFill>
                <a:effectLst/>
                <a:latin typeface="Times New Roman" panose="02020603050405020304" pitchFamily="18" charset="0"/>
                <a:ea typeface="Times New Roman" panose="02020603050405020304" pitchFamily="18" charset="0"/>
              </a:rPr>
              <a:t>Bhagavath</a:t>
            </a:r>
            <a:r>
              <a:rPr lang="en-US" sz="1800" b="1" dirty="0">
                <a:solidFill>
                  <a:srgbClr val="002060"/>
                </a:solidFill>
                <a:effectLst/>
                <a:latin typeface="Times New Roman" panose="02020603050405020304" pitchFamily="18" charset="0"/>
                <a:ea typeface="Times New Roman" panose="02020603050405020304" pitchFamily="18" charset="0"/>
              </a:rPr>
              <a:t> Singh</a:t>
            </a:r>
          </a:p>
          <a:p>
            <a:pPr lvl="0" algn="ctr" fontAlgn="base">
              <a:spcBef>
                <a:spcPct val="0"/>
              </a:spcBef>
              <a:spcAft>
                <a:spcPct val="0"/>
              </a:spcAft>
            </a:pPr>
            <a:r>
              <a:rPr lang="en-US" dirty="0">
                <a:solidFill>
                  <a:schemeClr val="tx1">
                    <a:lumMod val="85000"/>
                    <a:lumOff val="15000"/>
                  </a:schemeClr>
                </a:solidFill>
                <a:latin typeface="Times New Roman" pitchFamily="18" charset="0"/>
                <a:cs typeface="Times New Roman" pitchFamily="18" charset="0"/>
              </a:rPr>
              <a:t>Associate Professor, Dept. of ISE, RNSIT</a:t>
            </a:r>
          </a:p>
        </p:txBody>
      </p:sp>
      <p:sp>
        <p:nvSpPr>
          <p:cNvPr id="14" name="Rectangle 13">
            <a:extLst>
              <a:ext uri="{FF2B5EF4-FFF2-40B4-BE49-F238E27FC236}">
                <a16:creationId xmlns:a16="http://schemas.microsoft.com/office/drawing/2014/main" id="{EA472F78-45DD-40B9-BA53-4226E0E3EDA4}"/>
              </a:ext>
            </a:extLst>
          </p:cNvPr>
          <p:cNvSpPr/>
          <p:nvPr/>
        </p:nvSpPr>
        <p:spPr>
          <a:xfrm>
            <a:off x="7037211" y="5244054"/>
            <a:ext cx="5128891" cy="954107"/>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Lab in Charge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Dr. R Rajkumar</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cs typeface="Times New Roman" pitchFamily="18" charset="0"/>
              </a:rPr>
              <a:t>Associate Professor, Dept. of ISE, RNSIT</a:t>
            </a:r>
          </a:p>
        </p:txBody>
      </p:sp>
      <p:sp>
        <p:nvSpPr>
          <p:cNvPr id="3" name="TextBox 2">
            <a:extLst>
              <a:ext uri="{FF2B5EF4-FFF2-40B4-BE49-F238E27FC236}">
                <a16:creationId xmlns:a16="http://schemas.microsoft.com/office/drawing/2014/main" id="{89956D4A-EA2F-4961-881F-ACB4F767534C}"/>
              </a:ext>
            </a:extLst>
          </p:cNvPr>
          <p:cNvSpPr txBox="1"/>
          <p:nvPr/>
        </p:nvSpPr>
        <p:spPr>
          <a:xfrm>
            <a:off x="312544" y="4355812"/>
            <a:ext cx="31911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Date</a:t>
            </a:r>
            <a:r>
              <a:rPr lang="en-US" dirty="0">
                <a:latin typeface="Times New Roman" panose="02020603050405020304" pitchFamily="18" charset="0"/>
                <a:cs typeface="Times New Roman" panose="02020603050405020304" pitchFamily="18" charset="0"/>
              </a:rPr>
              <a:t>: 11-01-2023</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CED21DF-7C83-49E8-AA4A-7229BA0BD333}"/>
              </a:ext>
            </a:extLst>
          </p:cNvPr>
          <p:cNvSpPr txBox="1"/>
          <p:nvPr/>
        </p:nvSpPr>
        <p:spPr>
          <a:xfrm>
            <a:off x="312544" y="4787860"/>
            <a:ext cx="31911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Time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51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Detailed Design-Schema Diagram</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3" name="Slide Number Placeholder 2">
            <a:extLst>
              <a:ext uri="{FF2B5EF4-FFF2-40B4-BE49-F238E27FC236}">
                <a16:creationId xmlns:a16="http://schemas.microsoft.com/office/drawing/2014/main" id="{ADDD09B3-3028-473B-9357-1EA21BF6A6BD}"/>
              </a:ext>
            </a:extLst>
          </p:cNvPr>
          <p:cNvSpPr>
            <a:spLocks noGrp="1"/>
          </p:cNvSpPr>
          <p:nvPr>
            <p:ph type="sldNum" sz="quarter" idx="12"/>
          </p:nvPr>
        </p:nvSpPr>
        <p:spPr/>
        <p:txBody>
          <a:bodyPr/>
          <a:lstStyle/>
          <a:p>
            <a:fld id="{5B4F5413-E548-45A8-B9DD-11B71454D5CA}" type="slidenum">
              <a:rPr lang="en-US" smtClean="0"/>
              <a:pPr/>
              <a:t>10</a:t>
            </a:fld>
            <a:endParaRPr lang="en-US" dirty="0"/>
          </a:p>
        </p:txBody>
      </p:sp>
      <p:pic>
        <p:nvPicPr>
          <p:cNvPr id="10" name="Picture 9">
            <a:extLst>
              <a:ext uri="{FF2B5EF4-FFF2-40B4-BE49-F238E27FC236}">
                <a16:creationId xmlns:a16="http://schemas.microsoft.com/office/drawing/2014/main" id="{78F39C62-FBE7-D6EA-BBED-C9F0E444304E}"/>
              </a:ext>
            </a:extLst>
          </p:cNvPr>
          <p:cNvPicPr>
            <a:picLocks noChangeAspect="1"/>
          </p:cNvPicPr>
          <p:nvPr/>
        </p:nvPicPr>
        <p:blipFill>
          <a:blip r:embed="rId3"/>
          <a:stretch>
            <a:fillRect/>
          </a:stretch>
        </p:blipFill>
        <p:spPr>
          <a:xfrm>
            <a:off x="837184" y="1045042"/>
            <a:ext cx="9145016" cy="5141545"/>
          </a:xfrm>
          <a:prstGeom prst="rect">
            <a:avLst/>
          </a:prstGeom>
        </p:spPr>
      </p:pic>
    </p:spTree>
    <p:extLst>
      <p:ext uri="{BB962C8B-B14F-4D97-AF65-F5344CB8AC3E}">
        <p14:creationId xmlns:p14="http://schemas.microsoft.com/office/powerpoint/2010/main" val="200212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Implementation </a:t>
            </a: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3" name="Slide Number Placeholder 2">
            <a:extLst>
              <a:ext uri="{FF2B5EF4-FFF2-40B4-BE49-F238E27FC236}">
                <a16:creationId xmlns:a16="http://schemas.microsoft.com/office/drawing/2014/main" id="{8FF483D0-FC24-4C7F-A767-4599303441E0}"/>
              </a:ext>
            </a:extLst>
          </p:cNvPr>
          <p:cNvSpPr>
            <a:spLocks noGrp="1"/>
          </p:cNvSpPr>
          <p:nvPr>
            <p:ph type="sldNum" sz="quarter" idx="12"/>
          </p:nvPr>
        </p:nvSpPr>
        <p:spPr/>
        <p:txBody>
          <a:bodyPr/>
          <a:lstStyle/>
          <a:p>
            <a:fld id="{5B4F5413-E548-45A8-B9DD-11B71454D5CA}" type="slidenum">
              <a:rPr lang="en-US" smtClean="0"/>
              <a:pPr/>
              <a:t>11</a:t>
            </a:fld>
            <a:endParaRPr lang="en-US" dirty="0"/>
          </a:p>
        </p:txBody>
      </p:sp>
      <p:pic>
        <p:nvPicPr>
          <p:cNvPr id="12" name="Picture 11">
            <a:extLst>
              <a:ext uri="{FF2B5EF4-FFF2-40B4-BE49-F238E27FC236}">
                <a16:creationId xmlns:a16="http://schemas.microsoft.com/office/drawing/2014/main" id="{ECFF864B-B359-0388-D0EB-8D0375947AD6}"/>
              </a:ext>
            </a:extLst>
          </p:cNvPr>
          <p:cNvPicPr>
            <a:picLocks noChangeAspect="1"/>
          </p:cNvPicPr>
          <p:nvPr/>
        </p:nvPicPr>
        <p:blipFill>
          <a:blip r:embed="rId3"/>
          <a:stretch>
            <a:fillRect/>
          </a:stretch>
        </p:blipFill>
        <p:spPr>
          <a:xfrm>
            <a:off x="3143672" y="687855"/>
            <a:ext cx="5220641" cy="5668496"/>
          </a:xfrm>
          <a:prstGeom prst="rect">
            <a:avLst/>
          </a:prstGeom>
        </p:spPr>
      </p:pic>
      <p:sp>
        <p:nvSpPr>
          <p:cNvPr id="14" name="TextBox 13">
            <a:extLst>
              <a:ext uri="{FF2B5EF4-FFF2-40B4-BE49-F238E27FC236}">
                <a16:creationId xmlns:a16="http://schemas.microsoft.com/office/drawing/2014/main" id="{08038B9C-C25A-8358-49A9-F46CE94DF67B}"/>
              </a:ext>
            </a:extLst>
          </p:cNvPr>
          <p:cNvSpPr txBox="1"/>
          <p:nvPr/>
        </p:nvSpPr>
        <p:spPr>
          <a:xfrm>
            <a:off x="335360" y="947453"/>
            <a:ext cx="30243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Flowchart of Admin </a:t>
            </a:r>
            <a:endParaRPr lang="en-IN" sz="2400" dirty="0"/>
          </a:p>
        </p:txBody>
      </p:sp>
    </p:spTree>
    <p:extLst>
      <p:ext uri="{BB962C8B-B14F-4D97-AF65-F5344CB8AC3E}">
        <p14:creationId xmlns:p14="http://schemas.microsoft.com/office/powerpoint/2010/main" val="269238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Implementation </a:t>
            </a: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3" name="Slide Number Placeholder 2">
            <a:extLst>
              <a:ext uri="{FF2B5EF4-FFF2-40B4-BE49-F238E27FC236}">
                <a16:creationId xmlns:a16="http://schemas.microsoft.com/office/drawing/2014/main" id="{8FF483D0-FC24-4C7F-A767-4599303441E0}"/>
              </a:ext>
            </a:extLst>
          </p:cNvPr>
          <p:cNvSpPr>
            <a:spLocks noGrp="1"/>
          </p:cNvSpPr>
          <p:nvPr>
            <p:ph type="sldNum" sz="quarter" idx="12"/>
          </p:nvPr>
        </p:nvSpPr>
        <p:spPr/>
        <p:txBody>
          <a:bodyPr/>
          <a:lstStyle/>
          <a:p>
            <a:fld id="{5B4F5413-E548-45A8-B9DD-11B71454D5CA}" type="slidenum">
              <a:rPr lang="en-US" smtClean="0"/>
              <a:pPr/>
              <a:t>12</a:t>
            </a:fld>
            <a:endParaRPr lang="en-US" dirty="0"/>
          </a:p>
        </p:txBody>
      </p:sp>
      <p:sp>
        <p:nvSpPr>
          <p:cNvPr id="14" name="TextBox 13">
            <a:extLst>
              <a:ext uri="{FF2B5EF4-FFF2-40B4-BE49-F238E27FC236}">
                <a16:creationId xmlns:a16="http://schemas.microsoft.com/office/drawing/2014/main" id="{08038B9C-C25A-8358-49A9-F46CE94DF67B}"/>
              </a:ext>
            </a:extLst>
          </p:cNvPr>
          <p:cNvSpPr txBox="1"/>
          <p:nvPr/>
        </p:nvSpPr>
        <p:spPr>
          <a:xfrm>
            <a:off x="335360" y="947453"/>
            <a:ext cx="30243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Flowchart of User </a:t>
            </a:r>
            <a:endParaRPr lang="en-IN" sz="2400" dirty="0"/>
          </a:p>
        </p:txBody>
      </p:sp>
      <p:pic>
        <p:nvPicPr>
          <p:cNvPr id="7" name="Picture 6">
            <a:extLst>
              <a:ext uri="{FF2B5EF4-FFF2-40B4-BE49-F238E27FC236}">
                <a16:creationId xmlns:a16="http://schemas.microsoft.com/office/drawing/2014/main" id="{2969D950-BD5A-15B5-5F51-14720FC3E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736600"/>
            <a:ext cx="2822996" cy="5619750"/>
          </a:xfrm>
          <a:prstGeom prst="rect">
            <a:avLst/>
          </a:prstGeom>
        </p:spPr>
      </p:pic>
    </p:spTree>
    <p:extLst>
      <p:ext uri="{BB962C8B-B14F-4D97-AF65-F5344CB8AC3E}">
        <p14:creationId xmlns:p14="http://schemas.microsoft.com/office/powerpoint/2010/main" val="42140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13</a:t>
            </a:fld>
            <a:endParaRPr lang="en-US" dirty="0"/>
          </a:p>
        </p:txBody>
      </p:sp>
      <p:pic>
        <p:nvPicPr>
          <p:cNvPr id="8" name="Picture 7">
            <a:extLst>
              <a:ext uri="{FF2B5EF4-FFF2-40B4-BE49-F238E27FC236}">
                <a16:creationId xmlns:a16="http://schemas.microsoft.com/office/drawing/2014/main" id="{DE5761FB-5B67-DE75-7CEC-337FBF42C719}"/>
              </a:ext>
            </a:extLst>
          </p:cNvPr>
          <p:cNvPicPr>
            <a:picLocks noChangeAspect="1"/>
          </p:cNvPicPr>
          <p:nvPr/>
        </p:nvPicPr>
        <p:blipFill>
          <a:blip r:embed="rId3"/>
          <a:stretch>
            <a:fillRect/>
          </a:stretch>
        </p:blipFill>
        <p:spPr>
          <a:xfrm>
            <a:off x="407368" y="1636594"/>
            <a:ext cx="6769968" cy="4400911"/>
          </a:xfrm>
          <a:prstGeom prst="rect">
            <a:avLst/>
          </a:prstGeom>
        </p:spPr>
      </p:pic>
      <p:sp>
        <p:nvSpPr>
          <p:cNvPr id="9" name="TextBox 8">
            <a:extLst>
              <a:ext uri="{FF2B5EF4-FFF2-40B4-BE49-F238E27FC236}">
                <a16:creationId xmlns:a16="http://schemas.microsoft.com/office/drawing/2014/main" id="{AFF0BACE-084C-4226-FADF-98526374FD94}"/>
              </a:ext>
            </a:extLst>
          </p:cNvPr>
          <p:cNvSpPr txBox="1"/>
          <p:nvPr/>
        </p:nvSpPr>
        <p:spPr>
          <a:xfrm>
            <a:off x="7320136" y="1980485"/>
            <a:ext cx="4176464" cy="3108543"/>
          </a:xfrm>
          <a:prstGeom prst="rect">
            <a:avLst/>
          </a:prstGeom>
          <a:noFill/>
        </p:spPr>
        <p:txBody>
          <a:bodyPr wrap="square" rtlCol="0">
            <a:spAutoFit/>
          </a:bodyPr>
          <a:lstStyle/>
          <a:p>
            <a:pPr algn="just"/>
            <a:r>
              <a:rPr lang="en-US" sz="2800" dirty="0"/>
              <a:t>This figure is the home page of a hotel management system where the user can enter the check-in date and check-out date and check the availability of the rooms.</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2637442"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Home page of user</a:t>
            </a:r>
            <a:endParaRPr lang="en-IN" sz="2400" dirty="0"/>
          </a:p>
        </p:txBody>
      </p:sp>
    </p:spTree>
    <p:extLst>
      <p:ext uri="{BB962C8B-B14F-4D97-AF65-F5344CB8AC3E}">
        <p14:creationId xmlns:p14="http://schemas.microsoft.com/office/powerpoint/2010/main" val="410936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t>
            </a:r>
            <a:r>
              <a:rPr lang="en-US" sz="3200" dirty="0">
                <a:solidFill>
                  <a:schemeClr val="accent1">
                    <a:lumMod val="75000"/>
                  </a:schemeClr>
                </a:solidFill>
                <a:latin typeface="Times New Roman" pitchFamily="18" charset="0"/>
                <a:cs typeface="Times New Roman" pitchFamily="18" charset="0"/>
              </a:rPr>
              <a:t>and </a:t>
            </a:r>
            <a:r>
              <a:rPr lang="en-US" sz="3200" b="1" dirty="0">
                <a:solidFill>
                  <a:schemeClr val="accent1">
                    <a:lumMod val="75000"/>
                  </a:schemeClr>
                </a:solidFill>
                <a:latin typeface="Times New Roman" pitchFamily="18" charset="0"/>
                <a:cs typeface="Times New Roman" pitchFamily="18" charset="0"/>
              </a:rPr>
              <a:t>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14</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7608168" y="2799878"/>
            <a:ext cx="4176464" cy="1815882"/>
          </a:xfrm>
          <a:prstGeom prst="rect">
            <a:avLst/>
          </a:prstGeom>
          <a:noFill/>
        </p:spPr>
        <p:txBody>
          <a:bodyPr wrap="square" rtlCol="0">
            <a:spAutoFit/>
          </a:bodyPr>
          <a:lstStyle/>
          <a:p>
            <a:pPr algn="just"/>
            <a:r>
              <a:rPr lang="en-US" sz="2800" dirty="0"/>
              <a:t>This figure displays the different hotel rooms the users can book according to their given dates of stay.</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2637442"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Hotel rooms</a:t>
            </a:r>
            <a:endParaRPr lang="en-IN" sz="2400" dirty="0"/>
          </a:p>
        </p:txBody>
      </p:sp>
      <p:pic>
        <p:nvPicPr>
          <p:cNvPr id="10" name="Picture 9">
            <a:extLst>
              <a:ext uri="{FF2B5EF4-FFF2-40B4-BE49-F238E27FC236}">
                <a16:creationId xmlns:a16="http://schemas.microsoft.com/office/drawing/2014/main" id="{6B7801E2-DE18-24AD-601A-56E746EA7905}"/>
              </a:ext>
            </a:extLst>
          </p:cNvPr>
          <p:cNvPicPr>
            <a:picLocks noChangeAspect="1"/>
          </p:cNvPicPr>
          <p:nvPr/>
        </p:nvPicPr>
        <p:blipFill>
          <a:blip r:embed="rId3"/>
          <a:stretch>
            <a:fillRect/>
          </a:stretch>
        </p:blipFill>
        <p:spPr>
          <a:xfrm>
            <a:off x="119336" y="1515352"/>
            <a:ext cx="7244346" cy="4577944"/>
          </a:xfrm>
          <a:prstGeom prst="rect">
            <a:avLst/>
          </a:prstGeom>
        </p:spPr>
      </p:pic>
    </p:spTree>
    <p:extLst>
      <p:ext uri="{BB962C8B-B14F-4D97-AF65-F5344CB8AC3E}">
        <p14:creationId xmlns:p14="http://schemas.microsoft.com/office/powerpoint/2010/main" val="1091267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t>
            </a:r>
            <a:r>
              <a:rPr lang="en-US" sz="3200" dirty="0">
                <a:solidFill>
                  <a:schemeClr val="accent1">
                    <a:lumMod val="75000"/>
                  </a:schemeClr>
                </a:solidFill>
                <a:latin typeface="Times New Roman" pitchFamily="18" charset="0"/>
                <a:cs typeface="Times New Roman" pitchFamily="18" charset="0"/>
              </a:rPr>
              <a:t>and </a:t>
            </a:r>
            <a:r>
              <a:rPr lang="en-US" sz="3200" b="1" dirty="0">
                <a:solidFill>
                  <a:schemeClr val="accent1">
                    <a:lumMod val="75000"/>
                  </a:schemeClr>
                </a:solidFill>
                <a:latin typeface="Times New Roman" pitchFamily="18" charset="0"/>
                <a:cs typeface="Times New Roman" pitchFamily="18" charset="0"/>
              </a:rPr>
              <a:t>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15</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7747258" y="2668057"/>
            <a:ext cx="4176464" cy="2246769"/>
          </a:xfrm>
          <a:prstGeom prst="rect">
            <a:avLst/>
          </a:prstGeom>
          <a:noFill/>
        </p:spPr>
        <p:txBody>
          <a:bodyPr wrap="square" rtlCol="0">
            <a:spAutoFit/>
          </a:bodyPr>
          <a:lstStyle/>
          <a:p>
            <a:pPr algn="just"/>
            <a:r>
              <a:rPr lang="en-US" sz="2800" dirty="0"/>
              <a:t>This figure shows all the hotel rooms along with prices of the particular room that you can book accordingly. </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2637442"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Hotel rooms</a:t>
            </a:r>
            <a:endParaRPr lang="en-IN" sz="2400" dirty="0"/>
          </a:p>
        </p:txBody>
      </p:sp>
      <p:pic>
        <p:nvPicPr>
          <p:cNvPr id="10" name="Picture 9">
            <a:extLst>
              <a:ext uri="{FF2B5EF4-FFF2-40B4-BE49-F238E27FC236}">
                <a16:creationId xmlns:a16="http://schemas.microsoft.com/office/drawing/2014/main" id="{F94B3020-06DB-618D-07B6-ACD3BD642707}"/>
              </a:ext>
            </a:extLst>
          </p:cNvPr>
          <p:cNvPicPr>
            <a:picLocks noChangeAspect="1"/>
          </p:cNvPicPr>
          <p:nvPr/>
        </p:nvPicPr>
        <p:blipFill>
          <a:blip r:embed="rId3"/>
          <a:stretch>
            <a:fillRect/>
          </a:stretch>
        </p:blipFill>
        <p:spPr>
          <a:xfrm>
            <a:off x="191344" y="1784173"/>
            <a:ext cx="7416824" cy="4309123"/>
          </a:xfrm>
          <a:prstGeom prst="rect">
            <a:avLst/>
          </a:prstGeom>
        </p:spPr>
      </p:pic>
    </p:spTree>
    <p:extLst>
      <p:ext uri="{BB962C8B-B14F-4D97-AF65-F5344CB8AC3E}">
        <p14:creationId xmlns:p14="http://schemas.microsoft.com/office/powerpoint/2010/main" val="288978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a:t>
            </a: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16</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7750968" y="2799878"/>
            <a:ext cx="4176464" cy="1815882"/>
          </a:xfrm>
          <a:prstGeom prst="rect">
            <a:avLst/>
          </a:prstGeom>
          <a:noFill/>
        </p:spPr>
        <p:txBody>
          <a:bodyPr wrap="square" rtlCol="0">
            <a:spAutoFit/>
          </a:bodyPr>
          <a:lstStyle/>
          <a:p>
            <a:pPr algn="just"/>
            <a:r>
              <a:rPr lang="en-US" sz="2800" dirty="0"/>
              <a:t>This page shows the details that user will be entering after selecting the type of room to be booked.</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2637442"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Detailed section</a:t>
            </a:r>
            <a:endParaRPr lang="en-IN" sz="2400" dirty="0"/>
          </a:p>
        </p:txBody>
      </p:sp>
      <p:pic>
        <p:nvPicPr>
          <p:cNvPr id="8" name="Picture 7">
            <a:extLst>
              <a:ext uri="{FF2B5EF4-FFF2-40B4-BE49-F238E27FC236}">
                <a16:creationId xmlns:a16="http://schemas.microsoft.com/office/drawing/2014/main" id="{0CE700DC-B904-55FA-A4F1-B3ACC4934015}"/>
              </a:ext>
            </a:extLst>
          </p:cNvPr>
          <p:cNvPicPr>
            <a:picLocks noChangeAspect="1"/>
          </p:cNvPicPr>
          <p:nvPr/>
        </p:nvPicPr>
        <p:blipFill>
          <a:blip r:embed="rId3"/>
          <a:stretch>
            <a:fillRect/>
          </a:stretch>
        </p:blipFill>
        <p:spPr>
          <a:xfrm>
            <a:off x="180657" y="1662780"/>
            <a:ext cx="7499519" cy="4358508"/>
          </a:xfrm>
          <a:prstGeom prst="rect">
            <a:avLst/>
          </a:prstGeom>
        </p:spPr>
      </p:pic>
    </p:spTree>
    <p:extLst>
      <p:ext uri="{BB962C8B-B14F-4D97-AF65-F5344CB8AC3E}">
        <p14:creationId xmlns:p14="http://schemas.microsoft.com/office/powerpoint/2010/main" val="85276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17</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7884978" y="2584434"/>
            <a:ext cx="3888432" cy="2246769"/>
          </a:xfrm>
          <a:prstGeom prst="rect">
            <a:avLst/>
          </a:prstGeom>
          <a:noFill/>
        </p:spPr>
        <p:txBody>
          <a:bodyPr wrap="square" rtlCol="0">
            <a:spAutoFit/>
          </a:bodyPr>
          <a:lstStyle/>
          <a:p>
            <a:pPr algn="just"/>
            <a:r>
              <a:rPr lang="en-US" sz="2800" dirty="0"/>
              <a:t>This figure shows all the booked rooms along with the details and the current status of the room. </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3240360"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Booked page of admin</a:t>
            </a:r>
            <a:endParaRPr lang="en-IN" sz="2400" dirty="0"/>
          </a:p>
        </p:txBody>
      </p:sp>
      <p:pic>
        <p:nvPicPr>
          <p:cNvPr id="10" name="Picture 9">
            <a:extLst>
              <a:ext uri="{FF2B5EF4-FFF2-40B4-BE49-F238E27FC236}">
                <a16:creationId xmlns:a16="http://schemas.microsoft.com/office/drawing/2014/main" id="{6AE32B56-A227-1322-13A9-01F9B91D5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95" y="1664042"/>
            <a:ext cx="7551789" cy="4496031"/>
          </a:xfrm>
          <a:prstGeom prst="rect">
            <a:avLst/>
          </a:prstGeom>
        </p:spPr>
      </p:pic>
    </p:spTree>
    <p:extLst>
      <p:ext uri="{BB962C8B-B14F-4D97-AF65-F5344CB8AC3E}">
        <p14:creationId xmlns:p14="http://schemas.microsoft.com/office/powerpoint/2010/main" val="307272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18</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030445" y="2840617"/>
            <a:ext cx="3888432" cy="2246769"/>
          </a:xfrm>
          <a:prstGeom prst="rect">
            <a:avLst/>
          </a:prstGeom>
          <a:noFill/>
        </p:spPr>
        <p:txBody>
          <a:bodyPr wrap="square" rtlCol="0">
            <a:spAutoFit/>
          </a:bodyPr>
          <a:lstStyle/>
          <a:p>
            <a:pPr algn="just"/>
            <a:r>
              <a:rPr lang="en-US" sz="2800" dirty="0"/>
              <a:t>This figure shows the check-in details about the room, room category, room number and also the status of the room.</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320480"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Check-in details page in admin</a:t>
            </a:r>
            <a:endParaRPr lang="en-IN" sz="2400" dirty="0"/>
          </a:p>
        </p:txBody>
      </p:sp>
      <p:pic>
        <p:nvPicPr>
          <p:cNvPr id="13" name="Picture 12">
            <a:extLst>
              <a:ext uri="{FF2B5EF4-FFF2-40B4-BE49-F238E27FC236}">
                <a16:creationId xmlns:a16="http://schemas.microsoft.com/office/drawing/2014/main" id="{0D4C949B-E824-32A1-4E0F-1FBB5E32E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1703264"/>
            <a:ext cx="7632847" cy="4521476"/>
          </a:xfrm>
          <a:prstGeom prst="rect">
            <a:avLst/>
          </a:prstGeom>
        </p:spPr>
      </p:pic>
    </p:spTree>
    <p:extLst>
      <p:ext uri="{BB962C8B-B14F-4D97-AF65-F5344CB8AC3E}">
        <p14:creationId xmlns:p14="http://schemas.microsoft.com/office/powerpoint/2010/main" val="360067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19</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042870" y="2561352"/>
            <a:ext cx="3878660" cy="2677656"/>
          </a:xfrm>
          <a:prstGeom prst="rect">
            <a:avLst/>
          </a:prstGeom>
          <a:noFill/>
        </p:spPr>
        <p:txBody>
          <a:bodyPr wrap="square" rtlCol="0">
            <a:spAutoFit/>
          </a:bodyPr>
          <a:lstStyle/>
          <a:p>
            <a:pPr algn="just"/>
            <a:r>
              <a:rPr lang="en-US" sz="2800" dirty="0"/>
              <a:t>This figure shows the check-out details about the room, room category, room number, status of the room and he reference number.</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8245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Check-out details page in admin</a:t>
            </a:r>
            <a:endParaRPr lang="en-IN" sz="2400" dirty="0"/>
          </a:p>
        </p:txBody>
      </p:sp>
      <p:pic>
        <p:nvPicPr>
          <p:cNvPr id="15" name="Picture 14">
            <a:extLst>
              <a:ext uri="{FF2B5EF4-FFF2-40B4-BE49-F238E27FC236}">
                <a16:creationId xmlns:a16="http://schemas.microsoft.com/office/drawing/2014/main" id="{6EE2C0AA-D506-3897-0443-4FFD5E858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83" y="1779074"/>
            <a:ext cx="7656918" cy="4242213"/>
          </a:xfrm>
          <a:prstGeom prst="rect">
            <a:avLst/>
          </a:prstGeom>
        </p:spPr>
      </p:pic>
    </p:spTree>
    <p:extLst>
      <p:ext uri="{BB962C8B-B14F-4D97-AF65-F5344CB8AC3E}">
        <p14:creationId xmlns:p14="http://schemas.microsoft.com/office/powerpoint/2010/main" val="387215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09044"/>
            <a:ext cx="7467600" cy="1143000"/>
          </a:xfrm>
        </p:spPr>
        <p:txBody>
          <a:bodyPr>
            <a:normAutofit/>
          </a:bodyPr>
          <a:lstStyle/>
          <a:p>
            <a:pPr algn="ctr"/>
            <a:r>
              <a:rPr lang="en-IN" sz="3200" b="1" dirty="0">
                <a:solidFill>
                  <a:schemeClr val="accent1">
                    <a:lumMod val="75000"/>
                  </a:schemeClr>
                </a:solidFill>
                <a:latin typeface="Times New Roman" pitchFamily="18" charset="0"/>
                <a:cs typeface="Times New Roman" pitchFamily="18" charset="0"/>
              </a:rPr>
              <a:t>AGENDA</a:t>
            </a:r>
          </a:p>
        </p:txBody>
      </p:sp>
      <p:sp>
        <p:nvSpPr>
          <p:cNvPr id="3" name="Content Placeholder 2"/>
          <p:cNvSpPr>
            <a:spLocks noGrp="1"/>
          </p:cNvSpPr>
          <p:nvPr>
            <p:ph idx="1"/>
          </p:nvPr>
        </p:nvSpPr>
        <p:spPr>
          <a:xfrm>
            <a:off x="1055440" y="1484785"/>
            <a:ext cx="8983910" cy="4692179"/>
          </a:xfrm>
        </p:spPr>
        <p:txBody>
          <a:bodyPr>
            <a:normAutofit fontScale="85000" lnSpcReduction="20000"/>
          </a:bodyPr>
          <a:lstStyle/>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Abstract</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Introduction</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Literature Survey</a:t>
            </a:r>
          </a:p>
          <a:p>
            <a:pPr marL="355600" indent="-355600" fontAlgn="auto">
              <a:spcAft>
                <a:spcPts val="0"/>
              </a:spcAft>
              <a:buFont typeface="Wingdings" pitchFamily="2" charset="2"/>
              <a:buChar char="q"/>
              <a:defRPr/>
            </a:pPr>
            <a:r>
              <a:rPr lang="en-IN" dirty="0">
                <a:latin typeface="Times New Roman" pitchFamily="18" charset="0"/>
                <a:cs typeface="Times New Roman" pitchFamily="18" charset="0"/>
              </a:rPr>
              <a:t>Requirements</a:t>
            </a:r>
            <a:endParaRPr lang="en-IN" sz="2800" dirty="0">
              <a:latin typeface="Times New Roman" pitchFamily="18" charset="0"/>
              <a:cs typeface="Times New Roman" pitchFamily="18" charset="0"/>
            </a:endParaRP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ER-Diagram</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Schema Diagram</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F</a:t>
            </a:r>
            <a:r>
              <a:rPr lang="en-IN" dirty="0">
                <a:latin typeface="Times New Roman" pitchFamily="18" charset="0"/>
                <a:cs typeface="Times New Roman" pitchFamily="18" charset="0"/>
              </a:rPr>
              <a:t>lowcharts</a:t>
            </a:r>
            <a:endParaRPr lang="en-IN" sz="2800" dirty="0">
              <a:latin typeface="Times New Roman" pitchFamily="18" charset="0"/>
              <a:cs typeface="Times New Roman" pitchFamily="18" charset="0"/>
            </a:endParaRP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Results</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Snapshots</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Applications</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Conclusion</a:t>
            </a:r>
          </a:p>
          <a:p>
            <a:pPr marL="355600" indent="-355600" fontAlgn="auto">
              <a:spcAft>
                <a:spcPts val="0"/>
              </a:spcAft>
              <a:buFont typeface="Wingdings" pitchFamily="2" charset="2"/>
              <a:buChar char="q"/>
              <a:defRPr/>
            </a:pPr>
            <a:r>
              <a:rPr lang="en-IN" sz="2800" dirty="0">
                <a:latin typeface="Times New Roman" pitchFamily="18" charset="0"/>
                <a:cs typeface="Times New Roman" pitchFamily="18" charset="0"/>
              </a:rPr>
              <a:t>References</a:t>
            </a:r>
          </a:p>
        </p:txBody>
      </p:sp>
      <p:sp>
        <p:nvSpPr>
          <p:cNvPr id="5" name="Date Placeholder 4">
            <a:extLst>
              <a:ext uri="{FF2B5EF4-FFF2-40B4-BE49-F238E27FC236}">
                <a16:creationId xmlns:a16="http://schemas.microsoft.com/office/drawing/2014/main" id="{F3107C6F-CCDB-468C-A092-047170622C85}"/>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DF95553B-50BC-4DC2-A8CE-4336C1382E65}"/>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EE09E886-641A-4621-AEA2-BB64918E960D}"/>
              </a:ext>
            </a:extLst>
          </p:cNvPr>
          <p:cNvSpPr>
            <a:spLocks noGrp="1"/>
          </p:cNvSpPr>
          <p:nvPr>
            <p:ph type="sldNum" sz="quarter" idx="12"/>
          </p:nvPr>
        </p:nvSpPr>
        <p:spPr/>
        <p:txBody>
          <a:bodyPr/>
          <a:lstStyle/>
          <a:p>
            <a:fld id="{5B4F5413-E548-45A8-B9DD-11B71454D5CA}"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20</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042870" y="2696755"/>
            <a:ext cx="3878660" cy="2246769"/>
          </a:xfrm>
          <a:prstGeom prst="rect">
            <a:avLst/>
          </a:prstGeom>
          <a:noFill/>
        </p:spPr>
        <p:txBody>
          <a:bodyPr wrap="square" rtlCol="0">
            <a:spAutoFit/>
          </a:bodyPr>
          <a:lstStyle/>
          <a:p>
            <a:pPr algn="just"/>
            <a:r>
              <a:rPr lang="en-US" sz="2800" dirty="0"/>
              <a:t>This figure shows that the admin can add more room categories and also edit the existing ones along with the prices.</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8245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Room category list page in admin</a:t>
            </a:r>
            <a:endParaRPr lang="en-IN" sz="2400" dirty="0"/>
          </a:p>
        </p:txBody>
      </p:sp>
      <p:pic>
        <p:nvPicPr>
          <p:cNvPr id="8" name="Picture 7">
            <a:extLst>
              <a:ext uri="{FF2B5EF4-FFF2-40B4-BE49-F238E27FC236}">
                <a16:creationId xmlns:a16="http://schemas.microsoft.com/office/drawing/2014/main" id="{40E9137E-0413-FDF2-AC24-69D7AAF62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618992"/>
            <a:ext cx="7704856" cy="4402296"/>
          </a:xfrm>
          <a:prstGeom prst="rect">
            <a:avLst/>
          </a:prstGeom>
        </p:spPr>
      </p:pic>
    </p:spTree>
    <p:extLst>
      <p:ext uri="{BB962C8B-B14F-4D97-AF65-F5344CB8AC3E}">
        <p14:creationId xmlns:p14="http://schemas.microsoft.com/office/powerpoint/2010/main" val="244585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21</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184232" y="2377083"/>
            <a:ext cx="3878660" cy="3108543"/>
          </a:xfrm>
          <a:prstGeom prst="rect">
            <a:avLst/>
          </a:prstGeom>
          <a:noFill/>
        </p:spPr>
        <p:txBody>
          <a:bodyPr wrap="square" rtlCol="0">
            <a:spAutoFit/>
          </a:bodyPr>
          <a:lstStyle/>
          <a:p>
            <a:pPr algn="just"/>
            <a:r>
              <a:rPr lang="en-US" sz="2800" dirty="0"/>
              <a:t>This figure shows that the admin can add more rooms in a particular type of room category and also edit the previously created rooms.</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8245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Rooms page in admin</a:t>
            </a:r>
            <a:endParaRPr lang="en-IN" sz="2400" dirty="0"/>
          </a:p>
        </p:txBody>
      </p:sp>
      <p:pic>
        <p:nvPicPr>
          <p:cNvPr id="10" name="Picture 9">
            <a:extLst>
              <a:ext uri="{FF2B5EF4-FFF2-40B4-BE49-F238E27FC236}">
                <a16:creationId xmlns:a16="http://schemas.microsoft.com/office/drawing/2014/main" id="{29EFA4B7-B31C-C0BE-8B57-F36818FF8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8" y="1637971"/>
            <a:ext cx="7663200" cy="4586769"/>
          </a:xfrm>
          <a:prstGeom prst="rect">
            <a:avLst/>
          </a:prstGeom>
        </p:spPr>
      </p:pic>
    </p:spTree>
    <p:extLst>
      <p:ext uri="{BB962C8B-B14F-4D97-AF65-F5344CB8AC3E}">
        <p14:creationId xmlns:p14="http://schemas.microsoft.com/office/powerpoint/2010/main" val="245595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22</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166422" y="2736502"/>
            <a:ext cx="3878660" cy="1384995"/>
          </a:xfrm>
          <a:prstGeom prst="rect">
            <a:avLst/>
          </a:prstGeom>
          <a:noFill/>
        </p:spPr>
        <p:txBody>
          <a:bodyPr wrap="square" rtlCol="0">
            <a:spAutoFit/>
          </a:bodyPr>
          <a:lstStyle/>
          <a:p>
            <a:pPr algn="just"/>
            <a:r>
              <a:rPr lang="en-US" sz="2800" dirty="0"/>
              <a:t>This figure shows the name, username and the actions of the admin.</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8245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Users page in admin</a:t>
            </a:r>
            <a:endParaRPr lang="en-IN" sz="2400" dirty="0"/>
          </a:p>
        </p:txBody>
      </p:sp>
      <p:pic>
        <p:nvPicPr>
          <p:cNvPr id="8" name="Picture 7">
            <a:extLst>
              <a:ext uri="{FF2B5EF4-FFF2-40B4-BE49-F238E27FC236}">
                <a16:creationId xmlns:a16="http://schemas.microsoft.com/office/drawing/2014/main" id="{84A1DF8C-0C11-DE00-27A3-B50B9218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1" y="1696957"/>
            <a:ext cx="7704856" cy="4527783"/>
          </a:xfrm>
          <a:prstGeom prst="rect">
            <a:avLst/>
          </a:prstGeom>
        </p:spPr>
      </p:pic>
    </p:spTree>
    <p:extLst>
      <p:ext uri="{BB962C8B-B14F-4D97-AF65-F5344CB8AC3E}">
        <p14:creationId xmlns:p14="http://schemas.microsoft.com/office/powerpoint/2010/main" val="4239351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Results and Snapshots </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23</a:t>
            </a:fld>
            <a:endParaRPr lang="en-US" dirty="0"/>
          </a:p>
        </p:txBody>
      </p:sp>
      <p:sp>
        <p:nvSpPr>
          <p:cNvPr id="9" name="TextBox 8">
            <a:extLst>
              <a:ext uri="{FF2B5EF4-FFF2-40B4-BE49-F238E27FC236}">
                <a16:creationId xmlns:a16="http://schemas.microsoft.com/office/drawing/2014/main" id="{AFF0BACE-084C-4226-FADF-98526374FD94}"/>
              </a:ext>
            </a:extLst>
          </p:cNvPr>
          <p:cNvSpPr txBox="1"/>
          <p:nvPr/>
        </p:nvSpPr>
        <p:spPr>
          <a:xfrm>
            <a:off x="8153400" y="2080536"/>
            <a:ext cx="3878660" cy="3539430"/>
          </a:xfrm>
          <a:prstGeom prst="rect">
            <a:avLst/>
          </a:prstGeom>
          <a:noFill/>
        </p:spPr>
        <p:txBody>
          <a:bodyPr wrap="square" rtlCol="0">
            <a:spAutoFit/>
          </a:bodyPr>
          <a:lstStyle/>
          <a:p>
            <a:pPr algn="just"/>
            <a:r>
              <a:rPr lang="en-US" sz="2800" dirty="0"/>
              <a:t>This figure shows that in this page the site name, email address and contact can be changed.</a:t>
            </a:r>
          </a:p>
          <a:p>
            <a:pPr algn="just"/>
            <a:r>
              <a:rPr lang="en-US" sz="2800" dirty="0"/>
              <a:t>We can also write about the website here which will be displayed on the actual website.</a:t>
            </a:r>
          </a:p>
        </p:txBody>
      </p:sp>
      <p:sp>
        <p:nvSpPr>
          <p:cNvPr id="12" name="TextBox 11">
            <a:extLst>
              <a:ext uri="{FF2B5EF4-FFF2-40B4-BE49-F238E27FC236}">
                <a16:creationId xmlns:a16="http://schemas.microsoft.com/office/drawing/2014/main" id="{7FD9E957-78AF-9B26-0997-A576AE9B8BF7}"/>
              </a:ext>
            </a:extLst>
          </p:cNvPr>
          <p:cNvSpPr txBox="1"/>
          <p:nvPr/>
        </p:nvSpPr>
        <p:spPr>
          <a:xfrm>
            <a:off x="407368" y="1044696"/>
            <a:ext cx="4824536" cy="461665"/>
          </a:xfrm>
          <a:prstGeom prst="rect">
            <a:avLst/>
          </a:prstGeom>
          <a:noFill/>
        </p:spPr>
        <p:txBody>
          <a:bodyPr wrap="square">
            <a:spAutoFit/>
          </a:bodyPr>
          <a:lstStyle/>
          <a:p>
            <a:r>
              <a:rPr lang="en-US" sz="2400" b="1" dirty="0">
                <a:solidFill>
                  <a:schemeClr val="accent1">
                    <a:lumMod val="75000"/>
                  </a:schemeClr>
                </a:solidFill>
                <a:latin typeface="Times New Roman" pitchFamily="18" charset="0"/>
                <a:cs typeface="Times New Roman" pitchFamily="18" charset="0"/>
              </a:rPr>
              <a:t>Site settings page in admin</a:t>
            </a:r>
            <a:endParaRPr lang="en-IN" sz="2400" dirty="0"/>
          </a:p>
        </p:txBody>
      </p:sp>
      <p:pic>
        <p:nvPicPr>
          <p:cNvPr id="10" name="Picture 9">
            <a:extLst>
              <a:ext uri="{FF2B5EF4-FFF2-40B4-BE49-F238E27FC236}">
                <a16:creationId xmlns:a16="http://schemas.microsoft.com/office/drawing/2014/main" id="{CC419464-9A5B-F094-976D-27E28CA6E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679214"/>
            <a:ext cx="7632848" cy="4342074"/>
          </a:xfrm>
          <a:prstGeom prst="rect">
            <a:avLst/>
          </a:prstGeom>
        </p:spPr>
      </p:pic>
    </p:spTree>
    <p:extLst>
      <p:ext uri="{BB962C8B-B14F-4D97-AF65-F5344CB8AC3E}">
        <p14:creationId xmlns:p14="http://schemas.microsoft.com/office/powerpoint/2010/main" val="211837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Testing</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24</a:t>
            </a:fld>
            <a:endParaRPr lang="en-US" dirty="0"/>
          </a:p>
        </p:txBody>
      </p:sp>
      <p:sp>
        <p:nvSpPr>
          <p:cNvPr id="7" name="TextBox 6">
            <a:extLst>
              <a:ext uri="{FF2B5EF4-FFF2-40B4-BE49-F238E27FC236}">
                <a16:creationId xmlns:a16="http://schemas.microsoft.com/office/drawing/2014/main" id="{C93D18B2-C214-A156-E87B-988B438EF276}"/>
              </a:ext>
            </a:extLst>
          </p:cNvPr>
          <p:cNvSpPr txBox="1"/>
          <p:nvPr/>
        </p:nvSpPr>
        <p:spPr>
          <a:xfrm>
            <a:off x="838200" y="1439065"/>
            <a:ext cx="10226352" cy="523220"/>
          </a:xfrm>
          <a:prstGeom prst="rect">
            <a:avLst/>
          </a:prstGeom>
          <a:noFill/>
        </p:spPr>
        <p:txBody>
          <a:bodyPr wrap="square" rtlCol="0">
            <a:spAutoFit/>
          </a:bodyPr>
          <a:lstStyle/>
          <a:p>
            <a:r>
              <a:rPr lang="en-IN" sz="2800" dirty="0"/>
              <a:t>Test case validation for Hotel Management System :</a:t>
            </a:r>
          </a:p>
        </p:txBody>
      </p:sp>
      <p:pic>
        <p:nvPicPr>
          <p:cNvPr id="10" name="Picture 9">
            <a:extLst>
              <a:ext uri="{FF2B5EF4-FFF2-40B4-BE49-F238E27FC236}">
                <a16:creationId xmlns:a16="http://schemas.microsoft.com/office/drawing/2014/main" id="{FD4FC817-53CC-B2EA-5BB3-EFCE2633055F}"/>
              </a:ext>
            </a:extLst>
          </p:cNvPr>
          <p:cNvPicPr>
            <a:picLocks noChangeAspect="1"/>
          </p:cNvPicPr>
          <p:nvPr/>
        </p:nvPicPr>
        <p:blipFill>
          <a:blip r:embed="rId3"/>
          <a:stretch>
            <a:fillRect/>
          </a:stretch>
        </p:blipFill>
        <p:spPr>
          <a:xfrm>
            <a:off x="1919536" y="2240097"/>
            <a:ext cx="7773151" cy="3709183"/>
          </a:xfrm>
          <a:prstGeom prst="rect">
            <a:avLst/>
          </a:prstGeom>
        </p:spPr>
      </p:pic>
    </p:spTree>
    <p:extLst>
      <p:ext uri="{BB962C8B-B14F-4D97-AF65-F5344CB8AC3E}">
        <p14:creationId xmlns:p14="http://schemas.microsoft.com/office/powerpoint/2010/main" val="1563123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24"/>
            <a:ext cx="10515600" cy="694162"/>
          </a:xfrm>
        </p:spPr>
        <p:txBody>
          <a:bodyPr>
            <a:noAutofit/>
          </a:bodyPr>
          <a:lstStyle/>
          <a:p>
            <a:pPr algn="ctr"/>
            <a:r>
              <a:rPr lang="en-US" sz="3200" dirty="0">
                <a:solidFill>
                  <a:schemeClr val="accent1">
                    <a:lumMod val="75000"/>
                  </a:schemeClr>
                </a:solidFill>
                <a:latin typeface="Times New Roman" pitchFamily="18" charset="0"/>
                <a:cs typeface="Times New Roman" pitchFamily="18" charset="0"/>
              </a:rPr>
              <a:t>Applications</a:t>
            </a:r>
            <a:br>
              <a:rPr lang="en-US" sz="3200" b="1" dirty="0">
                <a:solidFill>
                  <a:schemeClr val="tx1">
                    <a:lumMod val="75000"/>
                    <a:lumOff val="25000"/>
                  </a:schemeClr>
                </a:solidFill>
                <a:latin typeface="Times New Roman" pitchFamily="18" charset="0"/>
                <a:cs typeface="Times New Roman" pitchFamily="18" charset="0"/>
              </a:rPr>
            </a:br>
            <a:endParaRPr lang="en-US" sz="3200" b="1" dirty="0">
              <a:solidFill>
                <a:schemeClr val="tx1">
                  <a:lumMod val="75000"/>
                  <a:lumOff val="2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9A39DE3-6D44-4EB6-9B74-A8C7D8E07F81}"/>
              </a:ext>
            </a:extLst>
          </p:cNvPr>
          <p:cNvSpPr>
            <a:spLocks noGrp="1"/>
          </p:cNvSpPr>
          <p:nvPr>
            <p:ph type="sldNum" sz="quarter" idx="12"/>
          </p:nvPr>
        </p:nvSpPr>
        <p:spPr/>
        <p:txBody>
          <a:bodyPr/>
          <a:lstStyle/>
          <a:p>
            <a:fld id="{5B4F5413-E548-45A8-B9DD-11B71454D5CA}" type="slidenum">
              <a:rPr lang="en-US" smtClean="0"/>
              <a:pPr/>
              <a:t>25</a:t>
            </a:fld>
            <a:endParaRPr lang="en-US" dirty="0"/>
          </a:p>
        </p:txBody>
      </p:sp>
      <p:sp>
        <p:nvSpPr>
          <p:cNvPr id="8" name="Google Shape;353;p37">
            <a:extLst>
              <a:ext uri="{FF2B5EF4-FFF2-40B4-BE49-F238E27FC236}">
                <a16:creationId xmlns:a16="http://schemas.microsoft.com/office/drawing/2014/main" id="{6B9F6D86-E1E2-E30A-12A7-82415ABE1DE6}"/>
              </a:ext>
            </a:extLst>
          </p:cNvPr>
          <p:cNvSpPr txBox="1">
            <a:spLocks noGrp="1"/>
          </p:cNvSpPr>
          <p:nvPr/>
        </p:nvSpPr>
        <p:spPr>
          <a:xfrm>
            <a:off x="983432" y="1117797"/>
            <a:ext cx="9936033" cy="46224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5755" algn="l" rtl="0">
              <a:lnSpc>
                <a:spcPct val="100000"/>
              </a:lnSpc>
              <a:spcBef>
                <a:spcPts val="575"/>
              </a:spcBef>
              <a:spcAft>
                <a:spcPts val="0"/>
              </a:spcAft>
              <a:buClr>
                <a:schemeClr val="accent1"/>
              </a:buClr>
              <a:buSzPts val="153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25755" algn="l" rtl="0">
              <a:lnSpc>
                <a:spcPct val="100000"/>
              </a:lnSpc>
              <a:spcBef>
                <a:spcPts val="375"/>
              </a:spcBef>
              <a:spcAft>
                <a:spcPts val="0"/>
              </a:spcAft>
              <a:buClr>
                <a:schemeClr val="accent2"/>
              </a:buClr>
              <a:buSzPts val="153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25755" algn="l" rtl="0">
              <a:lnSpc>
                <a:spcPct val="100000"/>
              </a:lnSpc>
              <a:spcBef>
                <a:spcPts val="375"/>
              </a:spcBef>
              <a:spcAft>
                <a:spcPts val="0"/>
              </a:spcAft>
              <a:buClr>
                <a:srgbClr val="B2C1DB"/>
              </a:buClr>
              <a:buSzPts val="153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20039" algn="l" rtl="0">
              <a:lnSpc>
                <a:spcPct val="100000"/>
              </a:lnSpc>
              <a:spcBef>
                <a:spcPts val="375"/>
              </a:spcBef>
              <a:spcAft>
                <a:spcPts val="0"/>
              </a:spcAft>
              <a:buClr>
                <a:srgbClr val="9BBB59"/>
              </a:buClr>
              <a:buSzPts val="144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100000"/>
              </a:lnSpc>
              <a:spcBef>
                <a:spcPts val="375"/>
              </a:spcBef>
              <a:spcAft>
                <a:spcPts val="0"/>
              </a:spcAft>
              <a:buClr>
                <a:srgbClr val="9BBB59"/>
              </a:buClr>
              <a:buSzPts val="18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100000"/>
              </a:lnSpc>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100000"/>
              </a:lnSpc>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100000"/>
              </a:lnSpc>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100000"/>
              </a:lnSpc>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pPr marL="0" marR="0" lvl="0" indent="0" algn="just" rtl="0">
              <a:spcBef>
                <a:spcPts val="0"/>
              </a:spcBef>
              <a:buClr>
                <a:schemeClr val="dk1"/>
              </a:buClr>
              <a:buSzPts val="1100"/>
              <a:buFont typeface="Arial"/>
              <a:buNone/>
            </a:pPr>
            <a:r>
              <a:rPr lang="en-US" sz="2800" dirty="0">
                <a:latin typeface="+mn-lt"/>
              </a:rPr>
              <a:t>This system will be performing the following tasks:</a:t>
            </a:r>
          </a:p>
          <a:p>
            <a:pPr marL="0" marR="0" lvl="0" indent="0" algn="just" rtl="0">
              <a:spcBef>
                <a:spcPts val="0"/>
              </a:spcBef>
              <a:buClr>
                <a:schemeClr val="dk1"/>
              </a:buClr>
              <a:buSzPts val="1100"/>
              <a:buFont typeface="Arial"/>
              <a:buNone/>
            </a:pPr>
            <a:endParaRPr sz="2800" dirty="0">
              <a:latin typeface="+mn-lt"/>
            </a:endParaRPr>
          </a:p>
          <a:p>
            <a:pPr marL="444500" indent="-342900" algn="just">
              <a:spcBef>
                <a:spcPts val="0"/>
              </a:spcBef>
              <a:buClr>
                <a:schemeClr val="tx1"/>
              </a:buClr>
              <a:buSzPts val="2000"/>
              <a:buFont typeface="Arial" panose="020B0604020202020204" pitchFamily="34" charset="0"/>
              <a:buChar char="•"/>
            </a:pPr>
            <a:r>
              <a:rPr lang="en-US" sz="2800" dirty="0">
                <a:latin typeface="+mn-lt"/>
              </a:rPr>
              <a:t>The system will provide an interface to login and register.</a:t>
            </a:r>
            <a:endParaRPr sz="2800" dirty="0">
              <a:latin typeface="+mn-lt"/>
            </a:endParaRPr>
          </a:p>
          <a:p>
            <a:pPr marL="444500" indent="-342900" algn="just">
              <a:spcBef>
                <a:spcPts val="0"/>
              </a:spcBef>
              <a:buClr>
                <a:schemeClr val="tx1"/>
              </a:buClr>
              <a:buSzPts val="2000"/>
              <a:buFont typeface="Arial" panose="020B0604020202020204" pitchFamily="34" charset="0"/>
              <a:buChar char="•"/>
            </a:pPr>
            <a:r>
              <a:rPr lang="en-US" sz="2800" dirty="0">
                <a:latin typeface="+mn-lt"/>
              </a:rPr>
              <a:t>Check the features of the room along with a pictorial view.</a:t>
            </a:r>
            <a:endParaRPr sz="2800" dirty="0">
              <a:latin typeface="+mn-lt"/>
            </a:endParaRPr>
          </a:p>
          <a:p>
            <a:pPr marL="444500" indent="-342900" algn="just">
              <a:spcBef>
                <a:spcPts val="0"/>
              </a:spcBef>
              <a:buClr>
                <a:schemeClr val="tx1"/>
              </a:buClr>
              <a:buSzPts val="2000"/>
              <a:buFont typeface="Arial" panose="020B0604020202020204" pitchFamily="34" charset="0"/>
              <a:buChar char="•"/>
            </a:pPr>
            <a:r>
              <a:rPr lang="en-US" sz="2800" dirty="0">
                <a:latin typeface="+mn-lt"/>
              </a:rPr>
              <a:t>Rooms can be booked based on their category.</a:t>
            </a:r>
            <a:endParaRPr sz="2800" dirty="0">
              <a:latin typeface="+mn-lt"/>
            </a:endParaRPr>
          </a:p>
          <a:p>
            <a:pPr marL="444500" indent="-342900" algn="just">
              <a:spcBef>
                <a:spcPts val="0"/>
              </a:spcBef>
              <a:buClr>
                <a:schemeClr val="tx1"/>
              </a:buClr>
              <a:buSzPts val="2000"/>
              <a:buFont typeface="Arial" panose="020B0604020202020204" pitchFamily="34" charset="0"/>
              <a:buChar char="•"/>
            </a:pPr>
            <a:r>
              <a:rPr lang="en-US" sz="2800" dirty="0">
                <a:latin typeface="+mn-lt"/>
              </a:rPr>
              <a:t>An admin user can also manage the details of rooms, view bookings, add rooms and delete rooms.</a:t>
            </a:r>
            <a:endParaRPr sz="2800" dirty="0">
              <a:latin typeface="+mn-lt"/>
            </a:endParaRPr>
          </a:p>
          <a:p>
            <a:pPr marL="444500" indent="-342900" algn="just">
              <a:spcBef>
                <a:spcPts val="0"/>
              </a:spcBef>
              <a:buClr>
                <a:schemeClr val="tx1"/>
              </a:buClr>
              <a:buSzPts val="2000"/>
              <a:buFont typeface="Arial" panose="020B0604020202020204" pitchFamily="34" charset="0"/>
              <a:buChar char="•"/>
            </a:pPr>
            <a:r>
              <a:rPr lang="en-US" sz="2800" dirty="0">
                <a:latin typeface="+mn-lt"/>
              </a:rPr>
              <a:t>A created account includes the information such as date of name, phone-number, email and reference numbers. All this data is stored in the database.</a:t>
            </a:r>
          </a:p>
          <a:p>
            <a:pPr marL="457200" marR="0" lvl="0" indent="0" algn="just" rtl="0">
              <a:spcBef>
                <a:spcPts val="0"/>
              </a:spcBef>
              <a:spcAft>
                <a:spcPts val="0"/>
              </a:spcAft>
              <a:buNone/>
            </a:pPr>
            <a:endParaRPr sz="2800" dirty="0">
              <a:latin typeface="+mn-lt"/>
            </a:endParaRPr>
          </a:p>
          <a:p>
            <a:pPr marL="457200" marR="0" lvl="0" indent="0" algn="just" rtl="0">
              <a:spcBef>
                <a:spcPts val="0"/>
              </a:spcBef>
              <a:spcAft>
                <a:spcPts val="0"/>
              </a:spcAft>
              <a:buClr>
                <a:schemeClr val="dk1"/>
              </a:buClr>
              <a:buSzPts val="1100"/>
              <a:buFont typeface="Arial"/>
              <a:buNone/>
            </a:pPr>
            <a:endParaRPr sz="2800" dirty="0">
              <a:latin typeface="+mn-lt"/>
            </a:endParaRPr>
          </a:p>
          <a:p>
            <a:pPr marL="457200" marR="0" lvl="0" indent="0" algn="just" rtl="0">
              <a:spcBef>
                <a:spcPts val="0"/>
              </a:spcBef>
              <a:spcAft>
                <a:spcPts val="0"/>
              </a:spcAft>
              <a:buNone/>
            </a:pPr>
            <a:endParaRPr sz="2800" dirty="0">
              <a:latin typeface="+mn-lt"/>
            </a:endParaRPr>
          </a:p>
        </p:txBody>
      </p:sp>
    </p:spTree>
    <p:extLst>
      <p:ext uri="{BB962C8B-B14F-4D97-AF65-F5344CB8AC3E}">
        <p14:creationId xmlns:p14="http://schemas.microsoft.com/office/powerpoint/2010/main" val="400419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340"/>
            <a:ext cx="10658400" cy="714396"/>
          </a:xfrm>
        </p:spPr>
        <p:txBody>
          <a:bodyPr>
            <a:normAutofit/>
          </a:bodyPr>
          <a:lstStyle/>
          <a:p>
            <a:pPr algn="ctr"/>
            <a:r>
              <a:rPr lang="en-US" sz="3200" b="1" dirty="0">
                <a:solidFill>
                  <a:schemeClr val="accent1">
                    <a:lumMod val="75000"/>
                  </a:schemeClr>
                </a:solidFill>
                <a:latin typeface="Times New Roman" pitchFamily="18" charset="0"/>
                <a:cs typeface="Times New Roman" pitchFamily="18" charset="0"/>
              </a:rPr>
              <a:t>CONCLUSIONS</a:t>
            </a:r>
            <a:endParaRPr lang="en-IN" sz="32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622784" y="1500519"/>
            <a:ext cx="10731016" cy="3856961"/>
          </a:xfrm>
        </p:spPr>
        <p:txBody>
          <a:bodyPr>
            <a:normAutofit/>
          </a:bodyPr>
          <a:lstStyle/>
          <a:p>
            <a:pPr marL="387350" indent="-285750" algn="just">
              <a:spcBef>
                <a:spcPts val="0"/>
              </a:spcBef>
              <a:buSzPts val="2000"/>
            </a:pPr>
            <a:r>
              <a:rPr lang="en-US" dirty="0"/>
              <a:t>The Hotel Management system is a web based application. The main aim in this project was to make it seamless to book rooms at a hotel. It also is aimed to make the managing of the rooms and users easy and hassle free for the admin. </a:t>
            </a:r>
          </a:p>
          <a:p>
            <a:pPr marL="387350" indent="-285750" algn="just">
              <a:spcBef>
                <a:spcPts val="0"/>
              </a:spcBef>
              <a:buSzPts val="2000"/>
            </a:pPr>
            <a:r>
              <a:rPr lang="en-US" dirty="0"/>
              <a:t>An appealing and intuitive user interface along with graphical representation of room information makes the user experience enjoyable for both customer and admin.</a:t>
            </a:r>
          </a:p>
          <a:p>
            <a:endParaRPr lang="en-US" dirty="0"/>
          </a:p>
        </p:txBody>
      </p:sp>
      <p:sp>
        <p:nvSpPr>
          <p:cNvPr id="5" name="Date Placeholder 4">
            <a:extLst>
              <a:ext uri="{FF2B5EF4-FFF2-40B4-BE49-F238E27FC236}">
                <a16:creationId xmlns:a16="http://schemas.microsoft.com/office/drawing/2014/main" id="{BA33232D-C5B6-4904-B0FD-67D9A472EF55}"/>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93F751C5-4D03-4713-B38A-E84F63B94AB2}"/>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C198CA14-345C-4F3F-85D3-748718383803}"/>
              </a:ext>
            </a:extLst>
          </p:cNvPr>
          <p:cNvSpPr>
            <a:spLocks noGrp="1"/>
          </p:cNvSpPr>
          <p:nvPr>
            <p:ph type="sldNum" sz="quarter" idx="12"/>
          </p:nvPr>
        </p:nvSpPr>
        <p:spPr/>
        <p:txBody>
          <a:bodyPr/>
          <a:lstStyle/>
          <a:p>
            <a:fld id="{5B4F5413-E548-45A8-B9DD-11B71454D5CA}"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47922"/>
            <a:ext cx="7467600" cy="714396"/>
          </a:xfrm>
        </p:spPr>
        <p:txBody>
          <a:bodyPr>
            <a:normAutofit/>
          </a:bodyPr>
          <a:lstStyle/>
          <a:p>
            <a:pPr algn="ctr"/>
            <a:r>
              <a:rPr lang="en-US" sz="3200" b="1" dirty="0">
                <a:solidFill>
                  <a:schemeClr val="accent1">
                    <a:lumMod val="75000"/>
                  </a:schemeClr>
                </a:solidFill>
                <a:latin typeface="Times New Roman" pitchFamily="18" charset="0"/>
                <a:cs typeface="Times New Roman" pitchFamily="18" charset="0"/>
              </a:rPr>
              <a:t>FUTURE ENHANCEMENTS</a:t>
            </a:r>
            <a:endParaRPr lang="en-IN" sz="32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37303" y="1052736"/>
            <a:ext cx="11317394" cy="5326084"/>
          </a:xfrm>
        </p:spPr>
        <p:txBody>
          <a:bodyPr>
            <a:normAutofit/>
          </a:bodyPr>
          <a:lstStyle/>
          <a:p>
            <a:pPr marL="0" indent="0" algn="just">
              <a:buNone/>
            </a:pPr>
            <a:r>
              <a:rPr lang="en-US" dirty="0"/>
              <a:t>Mentioned points are the enhancements which can be done to increase the applicability and usage of this project :</a:t>
            </a:r>
          </a:p>
          <a:p>
            <a:pPr algn="just"/>
            <a:r>
              <a:rPr lang="en-US" dirty="0"/>
              <a:t>We can add printers in future. </a:t>
            </a:r>
          </a:p>
          <a:p>
            <a:pPr algn="just"/>
            <a:r>
              <a:rPr lang="en-US" dirty="0"/>
              <a:t>We can give more advance software for Hotel Management System including more facilities.</a:t>
            </a:r>
          </a:p>
          <a:p>
            <a:pPr algn="just"/>
            <a:r>
              <a:rPr lang="en-US" dirty="0"/>
              <a:t> We will host the platform on online servers to make it accessible worldwide Integrate multiple load balancers to distribute the loads of the system. </a:t>
            </a:r>
          </a:p>
          <a:p>
            <a:pPr algn="just"/>
            <a:r>
              <a:rPr lang="en-US" dirty="0"/>
              <a:t>Implement the backup mechanism for taking backup of codebase and database on regular basis on different servers.</a:t>
            </a:r>
          </a:p>
          <a:p>
            <a:pPr algn="just"/>
            <a:r>
              <a:rPr lang="en-US" dirty="0"/>
              <a:t>Here we can maintain the records of Room and Customer.</a:t>
            </a:r>
          </a:p>
        </p:txBody>
      </p:sp>
      <p:sp>
        <p:nvSpPr>
          <p:cNvPr id="5" name="Date Placeholder 4">
            <a:extLst>
              <a:ext uri="{FF2B5EF4-FFF2-40B4-BE49-F238E27FC236}">
                <a16:creationId xmlns:a16="http://schemas.microsoft.com/office/drawing/2014/main" id="{BA33232D-C5B6-4904-B0FD-67D9A472EF55}"/>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93F751C5-4D03-4713-B38A-E84F63B94AB2}"/>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AEE063CF-6D7D-432E-B18C-EBA1A9073E26}"/>
              </a:ext>
            </a:extLst>
          </p:cNvPr>
          <p:cNvSpPr>
            <a:spLocks noGrp="1"/>
          </p:cNvSpPr>
          <p:nvPr>
            <p:ph type="sldNum" sz="quarter" idx="12"/>
          </p:nvPr>
        </p:nvSpPr>
        <p:spPr/>
        <p:txBody>
          <a:bodyPr/>
          <a:lstStyle/>
          <a:p>
            <a:fld id="{5B4F5413-E548-45A8-B9DD-11B71454D5CA}" type="slidenum">
              <a:rPr lang="en-US" smtClean="0"/>
              <a:pPr/>
              <a:t>27</a:t>
            </a:fld>
            <a:endParaRPr lang="en-US" dirty="0"/>
          </a:p>
        </p:txBody>
      </p:sp>
    </p:spTree>
    <p:extLst>
      <p:ext uri="{BB962C8B-B14F-4D97-AF65-F5344CB8AC3E}">
        <p14:creationId xmlns:p14="http://schemas.microsoft.com/office/powerpoint/2010/main" val="1294571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432" y="136525"/>
            <a:ext cx="10370368" cy="916211"/>
          </a:xfrm>
        </p:spPr>
        <p:txBody>
          <a:bodyPr>
            <a:normAutofit/>
          </a:bodyPr>
          <a:lstStyle/>
          <a:p>
            <a:pPr algn="ctr">
              <a:buNone/>
            </a:pPr>
            <a:r>
              <a:rPr lang="en-US" sz="3200" b="1" dirty="0">
                <a:solidFill>
                  <a:schemeClr val="accent1">
                    <a:lumMod val="75000"/>
                  </a:schemeClr>
                </a:solidFill>
                <a:latin typeface="Times New Roman" pitchFamily="18" charset="0"/>
                <a:cs typeface="Times New Roman" pitchFamily="18" charset="0"/>
              </a:rPr>
              <a:t>REFERENCES</a:t>
            </a:r>
          </a:p>
          <a:p>
            <a:pPr>
              <a:buNone/>
            </a:pPr>
            <a:r>
              <a:rPr lang="en-US" sz="1800" dirty="0">
                <a:solidFill>
                  <a:schemeClr val="tx1">
                    <a:lumMod val="75000"/>
                    <a:lumOff val="25000"/>
                  </a:schemeClr>
                </a:solidFill>
              </a:rPr>
              <a:t> </a:t>
            </a:r>
          </a:p>
          <a:p>
            <a:pPr marL="0" indent="0">
              <a:buNone/>
            </a:pPr>
            <a:endParaRPr lang="en-US" sz="2000" dirty="0">
              <a:solidFill>
                <a:schemeClr val="tx1">
                  <a:lumMod val="75000"/>
                  <a:lumOff val="25000"/>
                </a:schemeClr>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A7C2A149-87F3-4546-B37B-612BD139184B}"/>
              </a:ext>
            </a:extLst>
          </p:cNvPr>
          <p:cNvSpPr>
            <a:spLocks noGrp="1"/>
          </p:cNvSpPr>
          <p:nvPr>
            <p:ph type="dt" sz="half" idx="10"/>
          </p:nvPr>
        </p:nvSpPr>
        <p:spPr/>
        <p:txBody>
          <a:bodyPr/>
          <a:lstStyle/>
          <a:p>
            <a:r>
              <a:rPr lang="en-US"/>
              <a:t>V Semester, Department of ISE, RNSIT</a:t>
            </a:r>
            <a:endParaRPr lang="en-US" dirty="0"/>
          </a:p>
        </p:txBody>
      </p:sp>
      <p:sp>
        <p:nvSpPr>
          <p:cNvPr id="2" name="Footer Placeholder 1">
            <a:extLst>
              <a:ext uri="{FF2B5EF4-FFF2-40B4-BE49-F238E27FC236}">
                <a16:creationId xmlns:a16="http://schemas.microsoft.com/office/drawing/2014/main" id="{DFA78DEB-6914-4A76-B9B4-66FB89B00F93}"/>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8351C7A7-D0BC-42EC-8035-D91B8D8A8121}"/>
              </a:ext>
            </a:extLst>
          </p:cNvPr>
          <p:cNvSpPr>
            <a:spLocks noGrp="1"/>
          </p:cNvSpPr>
          <p:nvPr>
            <p:ph type="sldNum" sz="quarter" idx="12"/>
          </p:nvPr>
        </p:nvSpPr>
        <p:spPr/>
        <p:txBody>
          <a:bodyPr/>
          <a:lstStyle/>
          <a:p>
            <a:fld id="{5B4F5413-E548-45A8-B9DD-11B71454D5CA}" type="slidenum">
              <a:rPr lang="en-US" smtClean="0"/>
              <a:pPr/>
              <a:t>28</a:t>
            </a:fld>
            <a:endParaRPr lang="en-US" dirty="0"/>
          </a:p>
        </p:txBody>
      </p:sp>
      <p:sp>
        <p:nvSpPr>
          <p:cNvPr id="8" name="TextBox 7">
            <a:extLst>
              <a:ext uri="{FF2B5EF4-FFF2-40B4-BE49-F238E27FC236}">
                <a16:creationId xmlns:a16="http://schemas.microsoft.com/office/drawing/2014/main" id="{1F5EEEC0-7DA1-81DE-4697-7F5ECBC71EB0}"/>
              </a:ext>
            </a:extLst>
          </p:cNvPr>
          <p:cNvSpPr txBox="1"/>
          <p:nvPr/>
        </p:nvSpPr>
        <p:spPr>
          <a:xfrm>
            <a:off x="919264" y="1700808"/>
            <a:ext cx="9105954" cy="3539430"/>
          </a:xfrm>
          <a:prstGeom prst="rect">
            <a:avLst/>
          </a:prstGeom>
          <a:noFill/>
        </p:spPr>
        <p:txBody>
          <a:bodyPr wrap="none" rtlCol="0">
            <a:spAutoFit/>
          </a:bodyPr>
          <a:lstStyle/>
          <a:p>
            <a:pPr marL="285750" indent="-285750" algn="just">
              <a:buFont typeface="Arial" panose="020B0604020202020204" pitchFamily="34" charset="0"/>
              <a:buChar char="•"/>
            </a:pPr>
            <a:r>
              <a:rPr lang="en-US" sz="2800" strike="noStrike" spc="-10" dirty="0">
                <a:solidFill>
                  <a:srgbClr val="2B5FF3"/>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http://www.phpknowhow.com/basics/working-with-xampp</a:t>
            </a:r>
            <a:endParaRPr lang="en-IN" sz="2800" dirty="0">
              <a:solidFill>
                <a:srgbClr val="2B5FF3"/>
              </a:solidFill>
              <a:effectLst/>
              <a:ea typeface="Times New Roman" panose="02020603050405020304" pitchFamily="18" charset="0"/>
            </a:endParaRPr>
          </a:p>
          <a:p>
            <a:pPr marL="285750" indent="-285750" algn="just">
              <a:buFont typeface="Arial" panose="020B0604020202020204" pitchFamily="34" charset="0"/>
              <a:buChar char="•"/>
            </a:pPr>
            <a:r>
              <a:rPr lang="en-US" sz="2800" spc="-10" dirty="0">
                <a:solidFill>
                  <a:srgbClr val="2B5FF3"/>
                </a:solidFill>
                <a:effectLst/>
                <a:ea typeface="Times New Roman" panose="02020603050405020304" pitchFamily="18" charset="0"/>
              </a:rPr>
              <a:t>https:/</a:t>
            </a:r>
            <a:r>
              <a:rPr lang="en-US" sz="2800" strike="noStrike" spc="-10" dirty="0">
                <a:solidFill>
                  <a:srgbClr val="0563C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/www.ge</a:t>
            </a:r>
            <a:r>
              <a:rPr lang="en-US" sz="2800" strike="noStrike" spc="-10" dirty="0">
                <a:solidFill>
                  <a:srgbClr val="0563C1"/>
                </a:solidFill>
                <a:ea typeface="Times New Roman" panose="02020603050405020304" pitchFamily="18" charset="0"/>
                <a:hlinkClick r:id="rId3">
                  <a:extLst>
                    <a:ext uri="{A12FA001-AC4F-418D-AE19-62706E023703}">
                      <ahyp:hlinkClr xmlns:ahyp="http://schemas.microsoft.com/office/drawing/2018/hyperlinkcolor" val="tx"/>
                    </a:ext>
                  </a:extLst>
                </a:hlinkClick>
              </a:rPr>
              <a:t>e</a:t>
            </a:r>
            <a:r>
              <a:rPr lang="en-US" sz="2800" strike="noStrike" spc="-10" dirty="0">
                <a:solidFill>
                  <a:srgbClr val="0563C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ksforgeeks</a:t>
            </a:r>
            <a:r>
              <a:rPr lang="en-US" sz="2800" strike="noStrike" spc="-10" dirty="0">
                <a:solidFill>
                  <a:srgbClr val="2B5FF3"/>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.org/dbms/</a:t>
            </a:r>
          </a:p>
          <a:p>
            <a:pPr marL="285750" indent="-285750" algn="just">
              <a:buFont typeface="Arial" panose="020B0604020202020204" pitchFamily="34" charset="0"/>
              <a:buChar char="•"/>
            </a:pPr>
            <a:r>
              <a:rPr lang="en-US" sz="2800" spc="-10" dirty="0">
                <a:solidFill>
                  <a:srgbClr val="2B5FF3"/>
                </a:solidFill>
                <a:effectLst/>
                <a:ea typeface="Times New Roman" panose="02020603050405020304" pitchFamily="18" charset="0"/>
                <a:hlinkClick r:id="rId4">
                  <a:extLst>
                    <a:ext uri="{A12FA001-AC4F-418D-AE19-62706E023703}">
                      <ahyp:hlinkClr xmlns:ahyp="http://schemas.microsoft.com/office/drawing/2018/hyperlinkcolor" val="tx"/>
                    </a:ext>
                  </a:extLst>
                </a:hlinkClick>
              </a:rPr>
              <a:t>http://www.w3schools/php.com</a:t>
            </a:r>
            <a:endParaRPr lang="en-US" sz="2800" spc="-10" dirty="0">
              <a:solidFill>
                <a:srgbClr val="2B5FF3"/>
              </a:solidFill>
              <a:effectLst/>
              <a:ea typeface="Times New Roman" panose="02020603050405020304" pitchFamily="18" charset="0"/>
            </a:endParaRPr>
          </a:p>
          <a:p>
            <a:pPr marL="285750" indent="-285750" algn="just">
              <a:buFont typeface="Arial" panose="020B0604020202020204" pitchFamily="34" charset="0"/>
              <a:buChar char="•"/>
            </a:pPr>
            <a:r>
              <a:rPr lang="en-US" sz="2800" dirty="0">
                <a:solidFill>
                  <a:srgbClr val="2B5FF3"/>
                </a:solidFill>
                <a:hlinkClick r:id="rId5">
                  <a:extLst>
                    <a:ext uri="{A12FA001-AC4F-418D-AE19-62706E023703}">
                      <ahyp:hlinkClr xmlns:ahyp="http://schemas.microsoft.com/office/drawing/2018/hyperlinkcolor" val="tx"/>
                    </a:ext>
                  </a:extLst>
                </a:hlinkClick>
              </a:rPr>
              <a:t>https://github.com/mpdf/mpdf</a:t>
            </a:r>
            <a:endParaRPr lang="en-US" sz="2800" dirty="0">
              <a:solidFill>
                <a:srgbClr val="2B5FF3"/>
              </a:solidFill>
            </a:endParaRPr>
          </a:p>
          <a:p>
            <a:pPr marL="285750" indent="-285750" algn="just">
              <a:buFont typeface="Arial" panose="020B0604020202020204" pitchFamily="34" charset="0"/>
              <a:buChar char="•"/>
            </a:pPr>
            <a:r>
              <a:rPr lang="en-IN" sz="2800" dirty="0">
                <a:solidFill>
                  <a:srgbClr val="2B5FF3"/>
                </a:solidFill>
                <a:hlinkClick r:id="rId6"/>
              </a:rPr>
              <a:t>https://javatpoint.com</a:t>
            </a:r>
            <a:endParaRPr lang="en-IN" sz="2800" dirty="0">
              <a:solidFill>
                <a:srgbClr val="2B5FF3"/>
              </a:solidFill>
            </a:endParaRPr>
          </a:p>
          <a:p>
            <a:pPr marL="285750" indent="-285750" algn="just">
              <a:buFont typeface="Arial" panose="020B0604020202020204" pitchFamily="34" charset="0"/>
              <a:buChar char="•"/>
            </a:pPr>
            <a:r>
              <a:rPr lang="en-IN" sz="2800" dirty="0">
                <a:solidFill>
                  <a:srgbClr val="2B5FF3"/>
                </a:solidFill>
                <a:effectLst/>
                <a:ea typeface="Times New Roman" panose="02020603050405020304" pitchFamily="18" charset="0"/>
                <a:hlinkClick r:id="rId7"/>
              </a:rPr>
              <a:t>https://mobiosolutions.com/create-or-execute-stored-</a:t>
            </a:r>
            <a:endParaRPr lang="en-IN" sz="2800" dirty="0">
              <a:solidFill>
                <a:srgbClr val="2B5FF3"/>
              </a:solidFill>
              <a:effectLst/>
              <a:ea typeface="Times New Roman" panose="02020603050405020304" pitchFamily="18" charset="0"/>
            </a:endParaRPr>
          </a:p>
          <a:p>
            <a:pPr algn="just"/>
            <a:r>
              <a:rPr lang="en-IN" sz="2800" dirty="0">
                <a:solidFill>
                  <a:srgbClr val="2B5FF3"/>
                </a:solidFill>
                <a:ea typeface="Times New Roman" panose="02020603050405020304" pitchFamily="18" charset="0"/>
              </a:rPr>
              <a:t>    </a:t>
            </a:r>
            <a:r>
              <a:rPr lang="en-IN" sz="2800" dirty="0">
                <a:solidFill>
                  <a:srgbClr val="2B5FF3"/>
                </a:solidFill>
                <a:effectLst/>
                <a:ea typeface="Times New Roman" panose="02020603050405020304" pitchFamily="18" charset="0"/>
              </a:rPr>
              <a:t>procedures-in-</a:t>
            </a:r>
            <a:r>
              <a:rPr lang="en-IN" sz="2800" dirty="0" err="1">
                <a:solidFill>
                  <a:srgbClr val="2B5FF3"/>
                </a:solidFill>
                <a:effectLst/>
                <a:ea typeface="Times New Roman" panose="02020603050405020304" pitchFamily="18" charset="0"/>
              </a:rPr>
              <a:t>phpmyadmin</a:t>
            </a:r>
            <a:r>
              <a:rPr lang="en-IN" sz="2800" dirty="0">
                <a:solidFill>
                  <a:srgbClr val="2B5FF3"/>
                </a:solidFill>
                <a:effectLst/>
                <a:ea typeface="Times New Roman" panose="02020603050405020304" pitchFamily="18" charset="0"/>
              </a:rPr>
              <a:t>/</a:t>
            </a:r>
          </a:p>
          <a:p>
            <a:pPr marL="285750" indent="-285750" algn="just">
              <a:buFont typeface="Arial" panose="020B0604020202020204" pitchFamily="34" charset="0"/>
              <a:buChar char="•"/>
            </a:pPr>
            <a:endParaRPr lang="en-IN" sz="2800" dirty="0">
              <a:solidFill>
                <a:srgbClr val="2B5FF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3632" y="2870448"/>
            <a:ext cx="6428184" cy="990600"/>
          </a:xfrm>
        </p:spPr>
        <p:txBody>
          <a:bodyPr>
            <a:normAutofit/>
          </a:bodyPr>
          <a:lstStyle/>
          <a:p>
            <a:pPr algn="ctr"/>
            <a:r>
              <a:rPr lang="en-US" sz="4800" b="1" dirty="0">
                <a:ln w="10541" cmpd="sng">
                  <a:solidFill>
                    <a:schemeClr val="accent1">
                      <a:shade val="88000"/>
                      <a:satMod val="110000"/>
                    </a:schemeClr>
                  </a:solidFill>
                  <a:prstDash val="solid"/>
                </a:ln>
                <a:solidFill>
                  <a:srgbClr val="000066"/>
                </a:solidFill>
              </a:rPr>
              <a:t>Question and Answer</a:t>
            </a:r>
          </a:p>
        </p:txBody>
      </p:sp>
      <p:sp>
        <p:nvSpPr>
          <p:cNvPr id="4" name="Date Placeholder 3">
            <a:extLst>
              <a:ext uri="{FF2B5EF4-FFF2-40B4-BE49-F238E27FC236}">
                <a16:creationId xmlns:a16="http://schemas.microsoft.com/office/drawing/2014/main" id="{0DD6ABC9-2AA8-45D3-BBEA-5EDA91A7663B}"/>
              </a:ext>
            </a:extLst>
          </p:cNvPr>
          <p:cNvSpPr>
            <a:spLocks noGrp="1"/>
          </p:cNvSpPr>
          <p:nvPr>
            <p:ph type="dt" sz="half" idx="10"/>
          </p:nvPr>
        </p:nvSpPr>
        <p:spPr/>
        <p:txBody>
          <a:bodyPr/>
          <a:lstStyle/>
          <a:p>
            <a:r>
              <a:rPr lang="en-US"/>
              <a:t>V Semester, Department of ISE, RNSIT</a:t>
            </a:r>
            <a:endParaRPr lang="en-US" dirty="0"/>
          </a:p>
        </p:txBody>
      </p:sp>
      <p:sp>
        <p:nvSpPr>
          <p:cNvPr id="3" name="Footer Placeholder 2">
            <a:extLst>
              <a:ext uri="{FF2B5EF4-FFF2-40B4-BE49-F238E27FC236}">
                <a16:creationId xmlns:a16="http://schemas.microsoft.com/office/drawing/2014/main" id="{7BFABEAA-379F-4A82-AF2D-B81BD8E4AC4A}"/>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84D77451-EDE1-4F8C-ACC9-367848FE9A6A}"/>
              </a:ext>
            </a:extLst>
          </p:cNvPr>
          <p:cNvSpPr>
            <a:spLocks noGrp="1"/>
          </p:cNvSpPr>
          <p:nvPr>
            <p:ph type="sldNum" sz="quarter" idx="12"/>
          </p:nvPr>
        </p:nvSpPr>
        <p:spPr/>
        <p:txBody>
          <a:bodyPr/>
          <a:lstStyle/>
          <a:p>
            <a:fld id="{5B4F5413-E548-45A8-B9DD-11B71454D5CA}"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404664"/>
            <a:ext cx="7467600" cy="1296144"/>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ABSTRACT</a:t>
            </a:r>
            <a:br>
              <a:rPr lang="en-US" sz="3200" b="1" u="sng" dirty="0">
                <a:solidFill>
                  <a:schemeClr val="accent1">
                    <a:lumMod val="75000"/>
                  </a:schemeClr>
                </a:solidFill>
                <a:latin typeface="Times New Roman" pitchFamily="18" charset="0"/>
                <a:cs typeface="Times New Roman" pitchFamily="18" charset="0"/>
              </a:rPr>
            </a:br>
            <a:endParaRPr lang="en-US" sz="3200" b="1" u="sng" dirty="0">
              <a:solidFill>
                <a:schemeClr val="accent1">
                  <a:lumMod val="75000"/>
                </a:schemeClr>
              </a:solidFill>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9218EC12-73AA-4416-AB80-CFE95158E424}"/>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5CD64878-040F-43D3-8C50-5126F2C2CDC1}"/>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B251B2EA-778B-412E-9857-F89F9B20D7C5}"/>
              </a:ext>
            </a:extLst>
          </p:cNvPr>
          <p:cNvSpPr>
            <a:spLocks noGrp="1"/>
          </p:cNvSpPr>
          <p:nvPr>
            <p:ph type="sldNum" sz="quarter" idx="12"/>
          </p:nvPr>
        </p:nvSpPr>
        <p:spPr/>
        <p:txBody>
          <a:bodyPr/>
          <a:lstStyle/>
          <a:p>
            <a:fld id="{5B4F5413-E548-45A8-B9DD-11B71454D5CA}" type="slidenum">
              <a:rPr lang="en-US" smtClean="0"/>
              <a:pPr/>
              <a:t>3</a:t>
            </a:fld>
            <a:endParaRPr lang="en-US" dirty="0"/>
          </a:p>
        </p:txBody>
      </p:sp>
      <p:sp>
        <p:nvSpPr>
          <p:cNvPr id="8" name="Content Placeholder 7">
            <a:extLst>
              <a:ext uri="{FF2B5EF4-FFF2-40B4-BE49-F238E27FC236}">
                <a16:creationId xmlns:a16="http://schemas.microsoft.com/office/drawing/2014/main" id="{22D16871-BEAC-F68F-A59A-6E233FF24135}"/>
              </a:ext>
            </a:extLst>
          </p:cNvPr>
          <p:cNvSpPr>
            <a:spLocks noGrp="1"/>
          </p:cNvSpPr>
          <p:nvPr>
            <p:ph idx="1"/>
          </p:nvPr>
        </p:nvSpPr>
        <p:spPr>
          <a:xfrm>
            <a:off x="695400" y="1505070"/>
            <a:ext cx="10658400" cy="5033842"/>
          </a:xfrm>
        </p:spPr>
        <p:txBody>
          <a:bodyPr>
            <a:normAutofit/>
          </a:bodyPr>
          <a:lstStyle/>
          <a:p>
            <a:pPr lvl="1" indent="-216000" algn="just">
              <a:spcAft>
                <a:spcPts val="1200"/>
              </a:spcAft>
            </a:pPr>
            <a:r>
              <a:rPr lang="en-US" sz="2800" dirty="0"/>
              <a:t>Our project is a to create a hotel management system which will make booking a hotel a seamless and hassle-free experience. </a:t>
            </a:r>
          </a:p>
          <a:p>
            <a:pPr lvl="1" indent="-216000" algn="just">
              <a:spcAft>
                <a:spcPts val="1200"/>
              </a:spcAft>
            </a:pPr>
            <a:r>
              <a:rPr lang="en-US" sz="2800" dirty="0"/>
              <a:t>It also provides a smooth experience to the admin who is able to view all the information in regards to rooms, reservations and users currently using the system. </a:t>
            </a:r>
          </a:p>
          <a:p>
            <a:pPr lvl="1" indent="-216000" algn="just">
              <a:spcAft>
                <a:spcPts val="1200"/>
              </a:spcAft>
            </a:pPr>
            <a:r>
              <a:rPr lang="en-US" sz="2800" dirty="0"/>
              <a:t>With the increasing trend of “all things online” our system enables that and also reduces person to person contact through a digital method. </a:t>
            </a:r>
          </a:p>
          <a:p>
            <a:pPr indent="-216000" algn="just">
              <a:spcAft>
                <a:spcPts val="1200"/>
              </a:spcAft>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2962608"/>
            <a:ext cx="6553200" cy="754424"/>
          </a:xfrm>
        </p:spPr>
        <p:txBody>
          <a:bodyPr>
            <a:normAutofit/>
          </a:bodyPr>
          <a:lstStyle/>
          <a:p>
            <a:pPr algn="ctr"/>
            <a:r>
              <a:rPr lang="en-US" sz="4800" b="1" dirty="0">
                <a:ln w="10541" cmpd="sng">
                  <a:solidFill>
                    <a:schemeClr val="accent1">
                      <a:shade val="88000"/>
                      <a:satMod val="110000"/>
                    </a:schemeClr>
                  </a:solidFill>
                  <a:prstDash val="solid"/>
                </a:ln>
                <a:solidFill>
                  <a:srgbClr val="000066"/>
                </a:solidFill>
              </a:rPr>
              <a:t>THANK YOU</a:t>
            </a:r>
          </a:p>
        </p:txBody>
      </p:sp>
      <p:sp>
        <p:nvSpPr>
          <p:cNvPr id="4" name="Date Placeholder 3">
            <a:extLst>
              <a:ext uri="{FF2B5EF4-FFF2-40B4-BE49-F238E27FC236}">
                <a16:creationId xmlns:a16="http://schemas.microsoft.com/office/drawing/2014/main" id="{4F225990-F38C-4DDC-86BA-7F06ABDAFCC0}"/>
              </a:ext>
            </a:extLst>
          </p:cNvPr>
          <p:cNvSpPr>
            <a:spLocks noGrp="1"/>
          </p:cNvSpPr>
          <p:nvPr>
            <p:ph type="dt" sz="half" idx="10"/>
          </p:nvPr>
        </p:nvSpPr>
        <p:spPr/>
        <p:txBody>
          <a:bodyPr/>
          <a:lstStyle/>
          <a:p>
            <a:r>
              <a:rPr lang="en-US"/>
              <a:t>V Semester, Department of ISE, RNSIT</a:t>
            </a:r>
            <a:endParaRPr lang="en-US" dirty="0"/>
          </a:p>
        </p:txBody>
      </p:sp>
      <p:sp>
        <p:nvSpPr>
          <p:cNvPr id="3" name="Footer Placeholder 2">
            <a:extLst>
              <a:ext uri="{FF2B5EF4-FFF2-40B4-BE49-F238E27FC236}">
                <a16:creationId xmlns:a16="http://schemas.microsoft.com/office/drawing/2014/main" id="{6E55FA4F-0ACB-4158-BB75-7AD52B710C35}"/>
              </a:ext>
            </a:extLst>
          </p:cNvPr>
          <p:cNvSpPr>
            <a:spLocks noGrp="1"/>
          </p:cNvSpPr>
          <p:nvPr>
            <p:ph type="ftr" sz="quarter" idx="11"/>
          </p:nvPr>
        </p:nvSpPr>
        <p:spPr/>
        <p:txBody>
          <a:bodyPr/>
          <a:lstStyle/>
          <a:p>
            <a:r>
              <a:rPr lang="en-US"/>
              <a:t>2022 - 2023</a:t>
            </a:r>
            <a:endParaRPr lang="en-US" dirty="0"/>
          </a:p>
        </p:txBody>
      </p:sp>
      <p:sp>
        <p:nvSpPr>
          <p:cNvPr id="6" name="Slide Number Placeholder 5">
            <a:extLst>
              <a:ext uri="{FF2B5EF4-FFF2-40B4-BE49-F238E27FC236}">
                <a16:creationId xmlns:a16="http://schemas.microsoft.com/office/drawing/2014/main" id="{CD602A3F-45C8-46FF-A99F-20E606B7B72B}"/>
              </a:ext>
            </a:extLst>
          </p:cNvPr>
          <p:cNvSpPr>
            <a:spLocks noGrp="1"/>
          </p:cNvSpPr>
          <p:nvPr>
            <p:ph type="sldNum" sz="quarter" idx="12"/>
          </p:nvPr>
        </p:nvSpPr>
        <p:spPr/>
        <p:txBody>
          <a:bodyPr/>
          <a:lstStyle/>
          <a:p>
            <a:fld id="{5B4F5413-E548-45A8-B9DD-11B71454D5CA}" type="slidenum">
              <a:rPr lang="en-US" smtClean="0"/>
              <a:pPr/>
              <a:t>30</a:t>
            </a:fld>
            <a:endParaRPr lang="en-US" dirty="0"/>
          </a:p>
        </p:txBody>
      </p:sp>
    </p:spTree>
    <p:extLst>
      <p:ext uri="{BB962C8B-B14F-4D97-AF65-F5344CB8AC3E}">
        <p14:creationId xmlns:p14="http://schemas.microsoft.com/office/powerpoint/2010/main" val="127039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60648"/>
            <a:ext cx="7467600" cy="1080120"/>
          </a:xfrm>
        </p:spPr>
        <p:txBody>
          <a:bodyPr>
            <a:normAutofit/>
          </a:bodyPr>
          <a:lstStyle/>
          <a:p>
            <a:pPr algn="ctr"/>
            <a:r>
              <a:rPr lang="en-US" sz="3200" b="1" dirty="0">
                <a:solidFill>
                  <a:schemeClr val="accent1">
                    <a:lumMod val="75000"/>
                  </a:schemeClr>
                </a:solidFill>
                <a:latin typeface="Times New Roman" pitchFamily="18" charset="0"/>
                <a:cs typeface="Times New Roman" pitchFamily="18" charset="0"/>
              </a:rPr>
              <a:t>INTRODUCTION</a:t>
            </a:r>
            <a:br>
              <a:rPr lang="en-US" sz="3200" b="1" u="sng" dirty="0">
                <a:solidFill>
                  <a:schemeClr val="accent1">
                    <a:lumMod val="75000"/>
                  </a:schemeClr>
                </a:solidFill>
                <a:latin typeface="Times New Roman" pitchFamily="18" charset="0"/>
                <a:cs typeface="Times New Roman" pitchFamily="18" charset="0"/>
              </a:rPr>
            </a:br>
            <a:endParaRPr lang="en-US" sz="3200" b="1" u="sng" dirty="0">
              <a:solidFill>
                <a:schemeClr val="accent1">
                  <a:lumMod val="75000"/>
                </a:schemeClr>
              </a:solidFill>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78ED1BB5-76F5-4CA3-B1FE-B05B9614B44F}"/>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B33CD455-262C-407F-89E6-1DBDF19B952E}"/>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A398D7C1-FF9A-4118-8448-A4F79609E2B4}"/>
              </a:ext>
            </a:extLst>
          </p:cNvPr>
          <p:cNvSpPr>
            <a:spLocks noGrp="1"/>
          </p:cNvSpPr>
          <p:nvPr>
            <p:ph type="sldNum" sz="quarter" idx="12"/>
          </p:nvPr>
        </p:nvSpPr>
        <p:spPr/>
        <p:txBody>
          <a:bodyPr/>
          <a:lstStyle/>
          <a:p>
            <a:fld id="{5B4F5413-E548-45A8-B9DD-11B71454D5CA}" type="slidenum">
              <a:rPr lang="en-US" smtClean="0"/>
              <a:pPr/>
              <a:t>4</a:t>
            </a:fld>
            <a:endParaRPr lang="en-US" dirty="0"/>
          </a:p>
        </p:txBody>
      </p:sp>
      <p:sp>
        <p:nvSpPr>
          <p:cNvPr id="8" name="Content Placeholder 7">
            <a:extLst>
              <a:ext uri="{FF2B5EF4-FFF2-40B4-BE49-F238E27FC236}">
                <a16:creationId xmlns:a16="http://schemas.microsoft.com/office/drawing/2014/main" id="{42E6E272-634F-B2DA-59C0-916F789AE3AE}"/>
              </a:ext>
            </a:extLst>
          </p:cNvPr>
          <p:cNvSpPr>
            <a:spLocks noGrp="1"/>
          </p:cNvSpPr>
          <p:nvPr>
            <p:ph idx="1"/>
          </p:nvPr>
        </p:nvSpPr>
        <p:spPr>
          <a:xfrm>
            <a:off x="838200" y="1190898"/>
            <a:ext cx="10515600" cy="5406454"/>
          </a:xfrm>
        </p:spPr>
        <p:txBody>
          <a:bodyPr/>
          <a:lstStyle/>
          <a:p>
            <a:pPr algn="just">
              <a:spcAft>
                <a:spcPts val="1200"/>
              </a:spcAft>
              <a:buSzPct val="48000"/>
            </a:pPr>
            <a:r>
              <a:rPr lang="en-US" dirty="0"/>
              <a:t>The purpose of this project is to make a hotel management system to make it easier to manage rooms in a hotel.</a:t>
            </a:r>
          </a:p>
          <a:p>
            <a:pPr algn="just">
              <a:spcAft>
                <a:spcPts val="1200"/>
              </a:spcAft>
              <a:buSzPts val="1230"/>
            </a:pPr>
            <a:r>
              <a:rPr lang="en-US" dirty="0"/>
              <a:t>Rooms can be booked based on their category and the available dates. When booking the system checks the check-in and the check-out dates to see if there the room is booked.</a:t>
            </a:r>
          </a:p>
          <a:p>
            <a:pPr algn="just">
              <a:spcAft>
                <a:spcPts val="1200"/>
              </a:spcAft>
              <a:buSzPts val="1230"/>
            </a:pPr>
            <a:r>
              <a:rPr lang="en-US" dirty="0"/>
              <a:t>Users can book a hotel easily and with a seamless experience. </a:t>
            </a:r>
          </a:p>
          <a:p>
            <a:pPr algn="just">
              <a:spcAft>
                <a:spcPts val="1200"/>
              </a:spcAft>
              <a:buSzPts val="1230"/>
            </a:pPr>
            <a:r>
              <a:rPr lang="en-US" dirty="0"/>
              <a:t>An admin user can also manage the details of rooms, view bookings, view users, add rooms and delete rooms. </a:t>
            </a:r>
          </a:p>
          <a:p>
            <a:pPr algn="just">
              <a:spcAft>
                <a:spcPts val="1200"/>
              </a:spcAft>
            </a:pPr>
            <a:endParaRPr lang="en-IN" dirty="0"/>
          </a:p>
        </p:txBody>
      </p:sp>
    </p:spTree>
    <p:extLst>
      <p:ext uri="{BB962C8B-B14F-4D97-AF65-F5344CB8AC3E}">
        <p14:creationId xmlns:p14="http://schemas.microsoft.com/office/powerpoint/2010/main" val="269066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33D9D5CE-D501-437E-94FB-5429EB2117D0}"/>
              </a:ext>
            </a:extLst>
          </p:cNvPr>
          <p:cNvSpPr>
            <a:spLocks noGrp="1"/>
          </p:cNvSpPr>
          <p:nvPr>
            <p:ph type="dt" sz="half" idx="10"/>
          </p:nvPr>
        </p:nvSpPr>
        <p:spPr/>
        <p:txBody>
          <a:bodyPr/>
          <a:lstStyle/>
          <a:p>
            <a:r>
              <a:rPr lang="en-US"/>
              <a:t>V Semester, Department of ISE, RNSIT</a:t>
            </a:r>
            <a:endParaRPr lang="en-US" dirty="0"/>
          </a:p>
        </p:txBody>
      </p:sp>
      <p:sp>
        <p:nvSpPr>
          <p:cNvPr id="7" name="Footer Placeholder 6">
            <a:extLst>
              <a:ext uri="{FF2B5EF4-FFF2-40B4-BE49-F238E27FC236}">
                <a16:creationId xmlns:a16="http://schemas.microsoft.com/office/drawing/2014/main" id="{1B6A0277-3ABD-406C-9A7E-9C6FB5EA279B}"/>
              </a:ext>
            </a:extLst>
          </p:cNvPr>
          <p:cNvSpPr>
            <a:spLocks noGrp="1"/>
          </p:cNvSpPr>
          <p:nvPr>
            <p:ph type="ftr" sz="quarter" idx="11"/>
          </p:nvPr>
        </p:nvSpPr>
        <p:spPr/>
        <p:txBody>
          <a:bodyPr/>
          <a:lstStyle/>
          <a:p>
            <a:r>
              <a:rPr lang="en-US"/>
              <a:t>2022 - 2023</a:t>
            </a:r>
            <a:endParaRPr lang="en-US" dirty="0"/>
          </a:p>
        </p:txBody>
      </p:sp>
      <p:sp>
        <p:nvSpPr>
          <p:cNvPr id="4" name="Title 3"/>
          <p:cNvSpPr txBox="1">
            <a:spLocks/>
          </p:cNvSpPr>
          <p:nvPr/>
        </p:nvSpPr>
        <p:spPr>
          <a:xfrm>
            <a:off x="1981200" y="152400"/>
            <a:ext cx="8229600" cy="684312"/>
          </a:xfrm>
          <a:prstGeom prst="rect">
            <a:avLst/>
          </a:prstGeom>
        </p:spPr>
        <p:txBody>
          <a:bodyPr vert="horz" anchor="b">
            <a:normAutofit fontScale="97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IN" sz="3200" b="1" dirty="0">
                <a:solidFill>
                  <a:schemeClr val="accent1">
                    <a:lumMod val="75000"/>
                  </a:schemeClr>
                </a:solidFill>
                <a:latin typeface="Times New Roman" pitchFamily="18" charset="0"/>
                <a:cs typeface="Times New Roman" pitchFamily="18" charset="0"/>
              </a:rPr>
              <a:t>LITERATURE</a:t>
            </a:r>
            <a:r>
              <a:rPr lang="en-IN" sz="3200" b="1" dirty="0">
                <a:solidFill>
                  <a:schemeClr val="accent1"/>
                </a:solidFill>
                <a:latin typeface="Times New Roman" pitchFamily="18" charset="0"/>
                <a:cs typeface="Times New Roman" pitchFamily="18" charset="0"/>
              </a:rPr>
              <a:t> </a:t>
            </a:r>
            <a:r>
              <a:rPr lang="en-IN" sz="3200" b="1" dirty="0">
                <a:solidFill>
                  <a:schemeClr val="accent1">
                    <a:lumMod val="75000"/>
                  </a:schemeClr>
                </a:solidFill>
                <a:latin typeface="Times New Roman" pitchFamily="18" charset="0"/>
                <a:cs typeface="Times New Roman" pitchFamily="18" charset="0"/>
              </a:rPr>
              <a:t>SURVEY</a:t>
            </a:r>
          </a:p>
        </p:txBody>
      </p:sp>
      <p:sp>
        <p:nvSpPr>
          <p:cNvPr id="2" name="Slide Number Placeholder 1">
            <a:extLst>
              <a:ext uri="{FF2B5EF4-FFF2-40B4-BE49-F238E27FC236}">
                <a16:creationId xmlns:a16="http://schemas.microsoft.com/office/drawing/2014/main" id="{A10D85D3-EAD9-4C96-869F-7DA3C3441C3B}"/>
              </a:ext>
            </a:extLst>
          </p:cNvPr>
          <p:cNvSpPr>
            <a:spLocks noGrp="1"/>
          </p:cNvSpPr>
          <p:nvPr>
            <p:ph type="sldNum" sz="quarter" idx="12"/>
          </p:nvPr>
        </p:nvSpPr>
        <p:spPr/>
        <p:txBody>
          <a:bodyPr/>
          <a:lstStyle/>
          <a:p>
            <a:fld id="{5B4F5413-E548-45A8-B9DD-11B71454D5CA}" type="slidenum">
              <a:rPr lang="en-US" smtClean="0"/>
              <a:pPr/>
              <a:t>5</a:t>
            </a:fld>
            <a:endParaRPr lang="en-US" dirty="0"/>
          </a:p>
        </p:txBody>
      </p:sp>
      <p:sp>
        <p:nvSpPr>
          <p:cNvPr id="9" name="Content Placeholder 2">
            <a:extLst>
              <a:ext uri="{FF2B5EF4-FFF2-40B4-BE49-F238E27FC236}">
                <a16:creationId xmlns:a16="http://schemas.microsoft.com/office/drawing/2014/main" id="{F3A0AF93-AAAE-BF03-BDB4-2B532D30FD21}"/>
              </a:ext>
            </a:extLst>
          </p:cNvPr>
          <p:cNvSpPr>
            <a:spLocks noGrp="1"/>
          </p:cNvSpPr>
          <p:nvPr>
            <p:ph idx="1"/>
          </p:nvPr>
        </p:nvSpPr>
        <p:spPr>
          <a:xfrm>
            <a:off x="335360" y="836712"/>
            <a:ext cx="11521280" cy="5375622"/>
          </a:xfrm>
        </p:spPr>
        <p:txBody>
          <a:bodyPr>
            <a:noAutofit/>
          </a:bodyPr>
          <a:lstStyle/>
          <a:p>
            <a:pPr marL="0" indent="0" algn="just">
              <a:buNone/>
            </a:pPr>
            <a:r>
              <a:rPr lang="en-US" sz="2350" b="1" dirty="0"/>
              <a:t>Traditional File System</a:t>
            </a:r>
          </a:p>
          <a:p>
            <a:pPr algn="just"/>
            <a:r>
              <a:rPr lang="en-US" sz="2350" dirty="0">
                <a:effectLst/>
                <a:ea typeface="Times New Roman" panose="02020603050405020304" pitchFamily="18" charset="0"/>
              </a:rPr>
              <a:t>The traditional approach to data handling offered a lot of the convenience of the manual approach to business processes (ex. handwritten invoices &amp; account statements, etc.) .</a:t>
            </a:r>
          </a:p>
          <a:p>
            <a:pPr algn="just"/>
            <a:r>
              <a:rPr lang="en-US" sz="2350" dirty="0">
                <a:effectLst/>
                <a:ea typeface="Times New Roman" panose="02020603050405020304" pitchFamily="18" charset="0"/>
              </a:rPr>
              <a:t>Initially, these separate systems were very simple to set up as they mostly mirrored the business process that departments had been doing for years but allowed them to do things faster with less work. However, once the systems were in use for so long, they became very difficult for individual departments to manage and rely on their data because there was no reliable system in place to enforce data standards or management</a:t>
            </a:r>
            <a:r>
              <a:rPr lang="en-US" sz="2350" spc="-10" dirty="0">
                <a:effectLst/>
                <a:ea typeface="Times New Roman" panose="02020603050405020304" pitchFamily="18" charset="0"/>
              </a:rPr>
              <a:t>.</a:t>
            </a:r>
          </a:p>
          <a:p>
            <a:pPr marL="0" indent="0" algn="just">
              <a:buNone/>
            </a:pPr>
            <a:r>
              <a:rPr lang="en-US" sz="2350" b="1" spc="-10" dirty="0">
                <a:ea typeface="Times New Roman" panose="02020603050405020304" pitchFamily="18" charset="0"/>
              </a:rPr>
              <a:t>Pros: </a:t>
            </a:r>
          </a:p>
          <a:p>
            <a:pPr algn="just"/>
            <a:r>
              <a:rPr lang="en-US" sz="2350" spc="-10" dirty="0">
                <a:ea typeface="Times New Roman" panose="02020603050405020304" pitchFamily="18" charset="0"/>
              </a:rPr>
              <a:t>Simple</a:t>
            </a:r>
          </a:p>
          <a:p>
            <a:pPr algn="just"/>
            <a:r>
              <a:rPr lang="en-US" sz="2350" spc="-10" dirty="0">
                <a:ea typeface="Times New Roman" panose="02020603050405020304" pitchFamily="18" charset="0"/>
              </a:rPr>
              <a:t>Initially low cost</a:t>
            </a:r>
          </a:p>
          <a:p>
            <a:pPr marL="0" indent="0" algn="just">
              <a:buNone/>
            </a:pPr>
            <a:r>
              <a:rPr lang="en-US" sz="2350" b="1" spc="-10" dirty="0">
                <a:ea typeface="Times New Roman" panose="02020603050405020304" pitchFamily="18" charset="0"/>
              </a:rPr>
              <a:t>Cons:</a:t>
            </a:r>
          </a:p>
          <a:p>
            <a:pPr algn="just"/>
            <a:r>
              <a:rPr lang="en-US" sz="2350" spc="-10" dirty="0">
                <a:ea typeface="Times New Roman" panose="02020603050405020304" pitchFamily="18" charset="0"/>
              </a:rPr>
              <a:t>Unmanaged redundancy</a:t>
            </a:r>
          </a:p>
          <a:p>
            <a:pPr algn="just"/>
            <a:r>
              <a:rPr lang="en-US" sz="2350" spc="-10" dirty="0">
                <a:ea typeface="Times New Roman" panose="02020603050405020304" pitchFamily="18" charset="0"/>
              </a:rPr>
              <a:t>Lack of data sharing and higher costs in the long run</a:t>
            </a:r>
          </a:p>
          <a:p>
            <a:pPr marL="0" indent="0" algn="just">
              <a:buNone/>
            </a:pPr>
            <a:endParaRPr lang="en-IN" sz="2350" dirty="0">
              <a:effectLst/>
              <a:ea typeface="Times New Roman" panose="02020603050405020304" pitchFamily="18" charset="0"/>
            </a:endParaRPr>
          </a:p>
        </p:txBody>
      </p:sp>
    </p:spTree>
    <p:extLst>
      <p:ext uri="{BB962C8B-B14F-4D97-AF65-F5344CB8AC3E}">
        <p14:creationId xmlns:p14="http://schemas.microsoft.com/office/powerpoint/2010/main" val="159045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A5EA45-A0B9-621C-3204-95F41D274A51}"/>
              </a:ext>
            </a:extLst>
          </p:cNvPr>
          <p:cNvSpPr>
            <a:spLocks noGrp="1"/>
          </p:cNvSpPr>
          <p:nvPr>
            <p:ph type="dt" sz="half" idx="10"/>
          </p:nvPr>
        </p:nvSpPr>
        <p:spPr/>
        <p:txBody>
          <a:bodyPr/>
          <a:lstStyle/>
          <a:p>
            <a:r>
              <a:rPr lang="en-US"/>
              <a:t>V Semester, Department of ISE, RNSIT</a:t>
            </a:r>
            <a:endParaRPr lang="en-US" dirty="0"/>
          </a:p>
        </p:txBody>
      </p:sp>
      <p:sp>
        <p:nvSpPr>
          <p:cNvPr id="3" name="Footer Placeholder 2">
            <a:extLst>
              <a:ext uri="{FF2B5EF4-FFF2-40B4-BE49-F238E27FC236}">
                <a16:creationId xmlns:a16="http://schemas.microsoft.com/office/drawing/2014/main" id="{E1BC5167-3621-A1BF-744A-3688C938CDBE}"/>
              </a:ext>
            </a:extLst>
          </p:cNvPr>
          <p:cNvSpPr>
            <a:spLocks noGrp="1"/>
          </p:cNvSpPr>
          <p:nvPr>
            <p:ph type="ftr" sz="quarter" idx="11"/>
          </p:nvPr>
        </p:nvSpPr>
        <p:spPr/>
        <p:txBody>
          <a:bodyPr/>
          <a:lstStyle/>
          <a:p>
            <a:r>
              <a:rPr lang="en-US"/>
              <a:t>2022 - 2023</a:t>
            </a:r>
            <a:endParaRPr lang="en-US" dirty="0"/>
          </a:p>
        </p:txBody>
      </p:sp>
      <p:sp>
        <p:nvSpPr>
          <p:cNvPr id="4" name="Slide Number Placeholder 3">
            <a:extLst>
              <a:ext uri="{FF2B5EF4-FFF2-40B4-BE49-F238E27FC236}">
                <a16:creationId xmlns:a16="http://schemas.microsoft.com/office/drawing/2014/main" id="{64113E74-170B-ECA6-9653-B16D2EC969E3}"/>
              </a:ext>
            </a:extLst>
          </p:cNvPr>
          <p:cNvSpPr>
            <a:spLocks noGrp="1"/>
          </p:cNvSpPr>
          <p:nvPr>
            <p:ph type="sldNum" sz="quarter" idx="12"/>
          </p:nvPr>
        </p:nvSpPr>
        <p:spPr/>
        <p:txBody>
          <a:bodyPr/>
          <a:lstStyle/>
          <a:p>
            <a:fld id="{5B4F5413-E548-45A8-B9DD-11B71454D5CA}" type="slidenum">
              <a:rPr lang="en-US" smtClean="0"/>
              <a:pPr/>
              <a:t>6</a:t>
            </a:fld>
            <a:endParaRPr lang="en-US" dirty="0"/>
          </a:p>
        </p:txBody>
      </p:sp>
      <p:sp>
        <p:nvSpPr>
          <p:cNvPr id="5" name="Content Placeholder 2">
            <a:extLst>
              <a:ext uri="{FF2B5EF4-FFF2-40B4-BE49-F238E27FC236}">
                <a16:creationId xmlns:a16="http://schemas.microsoft.com/office/drawing/2014/main" id="{1D105D63-B3B3-4C8A-F803-C6D31F8B7414}"/>
              </a:ext>
            </a:extLst>
          </p:cNvPr>
          <p:cNvSpPr txBox="1">
            <a:spLocks/>
          </p:cNvSpPr>
          <p:nvPr/>
        </p:nvSpPr>
        <p:spPr>
          <a:xfrm>
            <a:off x="335360" y="980728"/>
            <a:ext cx="11521280" cy="53756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Database Management System</a:t>
            </a:r>
          </a:p>
          <a:p>
            <a:r>
              <a:rPr lang="en-US" sz="2200" dirty="0">
                <a:ea typeface="Times New Roman" panose="02020603050405020304" pitchFamily="18" charset="0"/>
              </a:rPr>
              <a:t>A database management system (DBMS) refers to the technology for creating and managing databases. Basically, a DBMS is a software tool to organize (create, retrieve, update and manage) data in a database.</a:t>
            </a:r>
            <a:endParaRPr lang="en-IN" sz="2200" dirty="0">
              <a:ea typeface="Times New Roman" panose="02020603050405020304" pitchFamily="18" charset="0"/>
            </a:endParaRPr>
          </a:p>
          <a:p>
            <a:r>
              <a:rPr lang="en-US" sz="2200" dirty="0">
                <a:ea typeface="Times New Roman" panose="02020603050405020304" pitchFamily="18" charset="0"/>
              </a:rPr>
              <a:t>The main aim of a DBMS is to supply a way to store and retrieve database information that is both convenient and efficient.</a:t>
            </a:r>
          </a:p>
          <a:p>
            <a:pPr marL="0" indent="0">
              <a:buNone/>
            </a:pPr>
            <a:r>
              <a:rPr lang="en-US" sz="2200" b="1" dirty="0">
                <a:ea typeface="Times New Roman" panose="02020603050405020304" pitchFamily="18" charset="0"/>
              </a:rPr>
              <a:t>Advantages of a DBMS </a:t>
            </a:r>
          </a:p>
          <a:p>
            <a:r>
              <a:rPr lang="en-US" sz="2200" dirty="0"/>
              <a:t>Data independence</a:t>
            </a:r>
          </a:p>
          <a:p>
            <a:r>
              <a:rPr lang="en-US" sz="2200" dirty="0"/>
              <a:t>Efficient data access</a:t>
            </a:r>
          </a:p>
          <a:p>
            <a:r>
              <a:rPr lang="en-US" sz="2200" dirty="0"/>
              <a:t>Data security</a:t>
            </a:r>
          </a:p>
          <a:p>
            <a:pPr marL="0" indent="0">
              <a:buNone/>
            </a:pPr>
            <a:r>
              <a:rPr lang="en-US" sz="2200" b="1" dirty="0"/>
              <a:t>Components of a DBMS</a:t>
            </a:r>
          </a:p>
          <a:p>
            <a:r>
              <a:rPr lang="en-US" sz="2200" dirty="0"/>
              <a:t>Users and DBMS</a:t>
            </a:r>
          </a:p>
          <a:p>
            <a:r>
              <a:rPr lang="en-US" sz="2200" dirty="0"/>
              <a:t>Database and database applications</a:t>
            </a:r>
          </a:p>
        </p:txBody>
      </p:sp>
      <p:sp>
        <p:nvSpPr>
          <p:cNvPr id="6" name="Title 3">
            <a:extLst>
              <a:ext uri="{FF2B5EF4-FFF2-40B4-BE49-F238E27FC236}">
                <a16:creationId xmlns:a16="http://schemas.microsoft.com/office/drawing/2014/main" id="{988993EF-3567-E302-2DC4-8E31115990AC}"/>
              </a:ext>
            </a:extLst>
          </p:cNvPr>
          <p:cNvSpPr txBox="1">
            <a:spLocks/>
          </p:cNvSpPr>
          <p:nvPr/>
        </p:nvSpPr>
        <p:spPr>
          <a:xfrm>
            <a:off x="1981200" y="152400"/>
            <a:ext cx="8229600" cy="684312"/>
          </a:xfrm>
          <a:prstGeom prst="rect">
            <a:avLst/>
          </a:prstGeom>
        </p:spPr>
        <p:txBody>
          <a:bodyPr vert="horz" anchor="b">
            <a:normAutofit fontScale="97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gn="ctr"/>
            <a:r>
              <a:rPr lang="en-IN" sz="3200" b="1" dirty="0">
                <a:solidFill>
                  <a:schemeClr val="accent1">
                    <a:lumMod val="75000"/>
                  </a:schemeClr>
                </a:solidFill>
                <a:latin typeface="Times New Roman" pitchFamily="18" charset="0"/>
                <a:cs typeface="Times New Roman" pitchFamily="18" charset="0"/>
              </a:rPr>
              <a:t>LITERATURE</a:t>
            </a:r>
            <a:r>
              <a:rPr lang="en-IN" sz="3200" b="1" dirty="0">
                <a:solidFill>
                  <a:schemeClr val="accent1"/>
                </a:solidFill>
                <a:latin typeface="Times New Roman" pitchFamily="18" charset="0"/>
                <a:cs typeface="Times New Roman" pitchFamily="18" charset="0"/>
              </a:rPr>
              <a:t> </a:t>
            </a:r>
            <a:r>
              <a:rPr lang="en-IN" sz="3200" b="1" dirty="0">
                <a:solidFill>
                  <a:schemeClr val="accent1">
                    <a:lumMod val="75000"/>
                  </a:schemeClr>
                </a:solidFill>
                <a:latin typeface="Times New Roman" pitchFamily="18" charset="0"/>
                <a:cs typeface="Times New Roman" pitchFamily="18" charset="0"/>
              </a:rPr>
              <a:t>SURVEY</a:t>
            </a:r>
          </a:p>
        </p:txBody>
      </p:sp>
      <p:pic>
        <p:nvPicPr>
          <p:cNvPr id="9" name="Picture 8">
            <a:extLst>
              <a:ext uri="{FF2B5EF4-FFF2-40B4-BE49-F238E27FC236}">
                <a16:creationId xmlns:a16="http://schemas.microsoft.com/office/drawing/2014/main" id="{87DB515B-055D-CEB5-5D54-1D2801BABCAB}"/>
              </a:ext>
            </a:extLst>
          </p:cNvPr>
          <p:cNvPicPr>
            <a:picLocks noChangeAspect="1"/>
          </p:cNvPicPr>
          <p:nvPr/>
        </p:nvPicPr>
        <p:blipFill>
          <a:blip r:embed="rId2"/>
          <a:stretch>
            <a:fillRect/>
          </a:stretch>
        </p:blipFill>
        <p:spPr>
          <a:xfrm>
            <a:off x="6107570" y="2996952"/>
            <a:ext cx="5246229" cy="3359398"/>
          </a:xfrm>
          <a:prstGeom prst="rect">
            <a:avLst/>
          </a:prstGeom>
        </p:spPr>
      </p:pic>
    </p:spTree>
    <p:extLst>
      <p:ext uri="{BB962C8B-B14F-4D97-AF65-F5344CB8AC3E}">
        <p14:creationId xmlns:p14="http://schemas.microsoft.com/office/powerpoint/2010/main" val="316607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46036"/>
            <a:ext cx="7467600" cy="786569"/>
          </a:xfrm>
        </p:spPr>
        <p:txBody>
          <a:bodyPr>
            <a:normAutofit/>
          </a:bodyPr>
          <a:lstStyle/>
          <a:p>
            <a:pPr algn="ctr"/>
            <a:r>
              <a:rPr lang="en-IN" sz="3200" b="1" dirty="0">
                <a:solidFill>
                  <a:schemeClr val="accent1">
                    <a:lumMod val="75000"/>
                  </a:schemeClr>
                </a:solidFill>
                <a:latin typeface="Times New Roman" pitchFamily="18" charset="0"/>
                <a:cs typeface="Times New Roman" pitchFamily="18" charset="0"/>
              </a:rPr>
              <a:t>REQUIREMENTS</a:t>
            </a:r>
          </a:p>
        </p:txBody>
      </p:sp>
      <p:sp>
        <p:nvSpPr>
          <p:cNvPr id="3" name="Content Placeholder 2"/>
          <p:cNvSpPr>
            <a:spLocks noGrp="1"/>
          </p:cNvSpPr>
          <p:nvPr>
            <p:ph idx="1"/>
          </p:nvPr>
        </p:nvSpPr>
        <p:spPr>
          <a:xfrm>
            <a:off x="359376" y="992124"/>
            <a:ext cx="11353247" cy="5245188"/>
          </a:xfrm>
        </p:spPr>
        <p:txBody>
          <a:bodyPr>
            <a:normAutofit/>
          </a:bodyPr>
          <a:lstStyle/>
          <a:p>
            <a:pPr marL="0" indent="0" algn="just">
              <a:spcBef>
                <a:spcPct val="0"/>
              </a:spcBef>
              <a:buNone/>
            </a:pPr>
            <a:r>
              <a:rPr lang="en-IN" b="1" dirty="0">
                <a:solidFill>
                  <a:schemeClr val="accent1">
                    <a:lumMod val="75000"/>
                  </a:schemeClr>
                </a:solidFill>
                <a:latin typeface="Times New Roman" pitchFamily="18" charset="0"/>
                <a:ea typeface="+mj-ea"/>
                <a:cs typeface="Times New Roman" pitchFamily="18" charset="0"/>
              </a:rPr>
              <a:t>Hardware Requirements</a:t>
            </a:r>
          </a:p>
          <a:p>
            <a:pPr marL="0" indent="0" algn="just">
              <a:spcBef>
                <a:spcPct val="0"/>
              </a:spcBef>
              <a:buNone/>
            </a:pPr>
            <a:endParaRPr lang="en-IN" b="1" dirty="0">
              <a:solidFill>
                <a:schemeClr val="accent1">
                  <a:lumMod val="75000"/>
                </a:schemeClr>
              </a:solidFill>
              <a:latin typeface="Times New Roman" pitchFamily="18" charset="0"/>
              <a:ea typeface="+mj-ea"/>
              <a:cs typeface="Times New Roman" pitchFamily="18" charset="0"/>
            </a:endParaRPr>
          </a:p>
          <a:p>
            <a:pPr marL="0" indent="0" algn="just">
              <a:spcBef>
                <a:spcPct val="0"/>
              </a:spcBef>
              <a:buNone/>
            </a:pPr>
            <a:r>
              <a:rPr lang="en-IN" dirty="0"/>
              <a:t>The hardware requirements are very minimal and the program can be run on most of the machines </a:t>
            </a:r>
          </a:p>
          <a:p>
            <a:pPr marL="0" indent="0" algn="just">
              <a:spcBef>
                <a:spcPct val="0"/>
              </a:spcBef>
              <a:buNone/>
            </a:pPr>
            <a:endParaRPr lang="en-IN" dirty="0"/>
          </a:p>
          <a:p>
            <a:pPr algn="just">
              <a:spcBef>
                <a:spcPct val="0"/>
              </a:spcBef>
            </a:pPr>
            <a:r>
              <a:rPr lang="en-IN" dirty="0"/>
              <a:t>Processor : Qualcomm Snapdragon processor </a:t>
            </a:r>
          </a:p>
          <a:p>
            <a:pPr algn="just">
              <a:spcBef>
                <a:spcPct val="0"/>
              </a:spcBef>
            </a:pPr>
            <a:r>
              <a:rPr lang="en-IN" dirty="0"/>
              <a:t>Processor Speed : 1.4 GHz </a:t>
            </a:r>
          </a:p>
          <a:p>
            <a:pPr algn="just">
              <a:spcBef>
                <a:spcPct val="0"/>
              </a:spcBef>
            </a:pPr>
            <a:r>
              <a:rPr lang="en-IN" dirty="0"/>
              <a:t>RAM : 2 GB </a:t>
            </a:r>
          </a:p>
          <a:p>
            <a:pPr algn="just">
              <a:spcBef>
                <a:spcPct val="0"/>
              </a:spcBef>
            </a:pPr>
            <a:r>
              <a:rPr lang="en-IN" dirty="0"/>
              <a:t>Storage Space : 10 GB </a:t>
            </a:r>
          </a:p>
          <a:p>
            <a:pPr algn="just">
              <a:spcBef>
                <a:spcPct val="0"/>
              </a:spcBef>
            </a:pPr>
            <a:r>
              <a:rPr lang="en-IN" dirty="0"/>
              <a:t>Display Resolution : 1024*768 </a:t>
            </a:r>
          </a:p>
          <a:p>
            <a:pPr algn="just">
              <a:spcBef>
                <a:spcPct val="0"/>
              </a:spcBef>
            </a:pPr>
            <a:r>
              <a:rPr lang="en-IN" dirty="0"/>
              <a:t>I/O Elements : Camera, Speaker, Microphone, GPS Network : 5 Mbps</a:t>
            </a:r>
            <a:endParaRPr lang="en-IN" b="1" dirty="0">
              <a:solidFill>
                <a:schemeClr val="accent1">
                  <a:lumMod val="75000"/>
                </a:schemeClr>
              </a:solidFill>
              <a:latin typeface="Times New Roman" pitchFamily="18" charset="0"/>
              <a:ea typeface="+mj-ea"/>
              <a:cs typeface="Times New Roman" pitchFamily="18" charset="0"/>
            </a:endParaRPr>
          </a:p>
        </p:txBody>
      </p:sp>
      <p:sp>
        <p:nvSpPr>
          <p:cNvPr id="5" name="Date Placeholder 4">
            <a:extLst>
              <a:ext uri="{FF2B5EF4-FFF2-40B4-BE49-F238E27FC236}">
                <a16:creationId xmlns:a16="http://schemas.microsoft.com/office/drawing/2014/main" id="{3055E591-C18D-425A-AAC9-A7B8DDE5C8BB}"/>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F07D3F4B-99EC-490F-B7F2-3CD7EFAB9616}"/>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5FE7CFFF-CD13-4F2E-A803-A2A984D354C1}"/>
              </a:ext>
            </a:extLst>
          </p:cNvPr>
          <p:cNvSpPr>
            <a:spLocks noGrp="1"/>
          </p:cNvSpPr>
          <p:nvPr>
            <p:ph type="sldNum" sz="quarter" idx="12"/>
          </p:nvPr>
        </p:nvSpPr>
        <p:spPr/>
        <p:txBody>
          <a:bodyPr/>
          <a:lstStyle/>
          <a:p>
            <a:fld id="{5B4F5413-E548-45A8-B9DD-11B71454D5C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46036"/>
            <a:ext cx="7467600" cy="786569"/>
          </a:xfrm>
        </p:spPr>
        <p:txBody>
          <a:bodyPr>
            <a:normAutofit/>
          </a:bodyPr>
          <a:lstStyle/>
          <a:p>
            <a:pPr algn="ctr"/>
            <a:r>
              <a:rPr lang="en-IN" sz="3200" b="1" dirty="0">
                <a:solidFill>
                  <a:schemeClr val="accent1">
                    <a:lumMod val="75000"/>
                  </a:schemeClr>
                </a:solidFill>
                <a:latin typeface="Times New Roman" pitchFamily="18" charset="0"/>
                <a:cs typeface="Times New Roman" pitchFamily="18" charset="0"/>
              </a:rPr>
              <a:t>REQUIREMENTS</a:t>
            </a:r>
          </a:p>
        </p:txBody>
      </p:sp>
      <p:sp>
        <p:nvSpPr>
          <p:cNvPr id="5" name="Date Placeholder 4">
            <a:extLst>
              <a:ext uri="{FF2B5EF4-FFF2-40B4-BE49-F238E27FC236}">
                <a16:creationId xmlns:a16="http://schemas.microsoft.com/office/drawing/2014/main" id="{3055E591-C18D-425A-AAC9-A7B8DDE5C8BB}"/>
              </a:ext>
            </a:extLst>
          </p:cNvPr>
          <p:cNvSpPr>
            <a:spLocks noGrp="1"/>
          </p:cNvSpPr>
          <p:nvPr>
            <p:ph type="dt" sz="half" idx="10"/>
          </p:nvPr>
        </p:nvSpPr>
        <p:spPr/>
        <p:txBody>
          <a:bodyPr/>
          <a:lstStyle/>
          <a:p>
            <a:r>
              <a:rPr lang="en-US"/>
              <a:t>V Semester, Department of ISE, RNSIT</a:t>
            </a:r>
            <a:endParaRPr lang="en-US" dirty="0"/>
          </a:p>
        </p:txBody>
      </p:sp>
      <p:sp>
        <p:nvSpPr>
          <p:cNvPr id="4" name="Footer Placeholder 3">
            <a:extLst>
              <a:ext uri="{FF2B5EF4-FFF2-40B4-BE49-F238E27FC236}">
                <a16:creationId xmlns:a16="http://schemas.microsoft.com/office/drawing/2014/main" id="{F07D3F4B-99EC-490F-B7F2-3CD7EFAB9616}"/>
              </a:ext>
            </a:extLst>
          </p:cNvPr>
          <p:cNvSpPr>
            <a:spLocks noGrp="1"/>
          </p:cNvSpPr>
          <p:nvPr>
            <p:ph type="ftr" sz="quarter" idx="11"/>
          </p:nvPr>
        </p:nvSpPr>
        <p:spPr/>
        <p:txBody>
          <a:bodyPr/>
          <a:lstStyle/>
          <a:p>
            <a:r>
              <a:rPr lang="en-US"/>
              <a:t>2022 - 2023</a:t>
            </a:r>
            <a:endParaRPr lang="en-US" dirty="0"/>
          </a:p>
        </p:txBody>
      </p:sp>
      <p:sp>
        <p:nvSpPr>
          <p:cNvPr id="7" name="Slide Number Placeholder 6">
            <a:extLst>
              <a:ext uri="{FF2B5EF4-FFF2-40B4-BE49-F238E27FC236}">
                <a16:creationId xmlns:a16="http://schemas.microsoft.com/office/drawing/2014/main" id="{5FE7CFFF-CD13-4F2E-A803-A2A984D354C1}"/>
              </a:ext>
            </a:extLst>
          </p:cNvPr>
          <p:cNvSpPr>
            <a:spLocks noGrp="1"/>
          </p:cNvSpPr>
          <p:nvPr>
            <p:ph type="sldNum" sz="quarter" idx="12"/>
          </p:nvPr>
        </p:nvSpPr>
        <p:spPr/>
        <p:txBody>
          <a:bodyPr/>
          <a:lstStyle/>
          <a:p>
            <a:fld id="{5B4F5413-E548-45A8-B9DD-11B71454D5CA}" type="slidenum">
              <a:rPr lang="en-US" smtClean="0"/>
              <a:pPr/>
              <a:t>8</a:t>
            </a:fld>
            <a:endParaRPr lang="en-US" dirty="0"/>
          </a:p>
        </p:txBody>
      </p:sp>
      <p:sp>
        <p:nvSpPr>
          <p:cNvPr id="6" name="Content Placeholder 2">
            <a:extLst>
              <a:ext uri="{FF2B5EF4-FFF2-40B4-BE49-F238E27FC236}">
                <a16:creationId xmlns:a16="http://schemas.microsoft.com/office/drawing/2014/main" id="{B645B51C-D3C2-3581-D13B-8053DF0201F2}"/>
              </a:ext>
            </a:extLst>
          </p:cNvPr>
          <p:cNvSpPr txBox="1">
            <a:spLocks/>
          </p:cNvSpPr>
          <p:nvPr/>
        </p:nvSpPr>
        <p:spPr>
          <a:xfrm>
            <a:off x="695401" y="932605"/>
            <a:ext cx="10801200" cy="51731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n-IN" sz="2800" b="1" dirty="0">
                <a:solidFill>
                  <a:schemeClr val="accent1">
                    <a:lumMod val="75000"/>
                  </a:schemeClr>
                </a:solidFill>
                <a:latin typeface="Times New Roman" pitchFamily="18" charset="0"/>
                <a:ea typeface="+mj-ea"/>
                <a:cs typeface="Times New Roman" pitchFamily="18" charset="0"/>
              </a:rPr>
              <a:t>Software</a:t>
            </a:r>
            <a:r>
              <a:rPr lang="en-IN" b="1" dirty="0">
                <a:solidFill>
                  <a:schemeClr val="accent1">
                    <a:lumMod val="75000"/>
                  </a:schemeClr>
                </a:solidFill>
                <a:latin typeface="Times New Roman" pitchFamily="18" charset="0"/>
                <a:ea typeface="+mj-ea"/>
                <a:cs typeface="Times New Roman" pitchFamily="18" charset="0"/>
              </a:rPr>
              <a:t> </a:t>
            </a:r>
            <a:r>
              <a:rPr lang="en-IN" sz="2800" b="1" dirty="0">
                <a:solidFill>
                  <a:schemeClr val="accent1">
                    <a:lumMod val="75000"/>
                  </a:schemeClr>
                </a:solidFill>
                <a:latin typeface="Times New Roman" pitchFamily="18" charset="0"/>
                <a:ea typeface="+mj-ea"/>
                <a:cs typeface="Times New Roman" pitchFamily="18" charset="0"/>
              </a:rPr>
              <a:t>Requirements</a:t>
            </a:r>
          </a:p>
          <a:p>
            <a:pPr marL="0" indent="0" algn="just">
              <a:lnSpc>
                <a:spcPct val="150000"/>
              </a:lnSpc>
              <a:buNone/>
            </a:pPr>
            <a:endParaRPr lang="en-IN" sz="2800" b="1" dirty="0">
              <a:solidFill>
                <a:schemeClr val="accent1">
                  <a:lumMod val="75000"/>
                </a:schemeClr>
              </a:solidFill>
              <a:latin typeface="Times New Roman" pitchFamily="18" charset="0"/>
              <a:ea typeface="+mj-ea"/>
              <a:cs typeface="Times New Roman" pitchFamily="18" charset="0"/>
            </a:endParaRPr>
          </a:p>
          <a:p>
            <a:pPr marL="228600" indent="-228600" algn="just" defTabSz="914400">
              <a:spcBef>
                <a:spcPct val="0"/>
              </a:spcBef>
            </a:pPr>
            <a:r>
              <a:rPr lang="en-IN" sz="2800" dirty="0"/>
              <a:t>A PHP engine : Version 5. Included in XAMPP-Windows. </a:t>
            </a:r>
          </a:p>
          <a:p>
            <a:pPr marL="228600" indent="-228600" algn="just" defTabSz="914400">
              <a:spcBef>
                <a:spcPct val="0"/>
              </a:spcBef>
            </a:pPr>
            <a:r>
              <a:rPr lang="en-IN" sz="2800" dirty="0"/>
              <a:t>A web server : Apache HTTP Server 2.2 is recommended. Included in XAMPP Windows. </a:t>
            </a:r>
          </a:p>
          <a:p>
            <a:pPr marL="228600" indent="-228600" algn="just" defTabSz="914400">
              <a:spcBef>
                <a:spcPct val="0"/>
              </a:spcBef>
            </a:pPr>
            <a:r>
              <a:rPr lang="en-IN" sz="2800" dirty="0"/>
              <a:t>A database server : MySQL Server 5.0 is recommended. Included in XAMPP Windows.</a:t>
            </a:r>
          </a:p>
          <a:p>
            <a:pPr marL="228600" indent="-228600" algn="just" defTabSz="914400">
              <a:spcBef>
                <a:spcPct val="0"/>
              </a:spcBef>
            </a:pPr>
            <a:r>
              <a:rPr lang="en-IN" sz="2800" dirty="0"/>
              <a:t> A PHP debugger(optional) : </a:t>
            </a:r>
            <a:r>
              <a:rPr lang="en-IN" sz="2800" dirty="0" err="1"/>
              <a:t>XDebug</a:t>
            </a:r>
            <a:r>
              <a:rPr lang="en-IN" sz="2800" dirty="0"/>
              <a:t> 2.0 or later.</a:t>
            </a:r>
            <a:endParaRPr lang="en-US" sz="2800" dirty="0"/>
          </a:p>
        </p:txBody>
      </p:sp>
    </p:spTree>
    <p:extLst>
      <p:ext uri="{BB962C8B-B14F-4D97-AF65-F5344CB8AC3E}">
        <p14:creationId xmlns:p14="http://schemas.microsoft.com/office/powerpoint/2010/main" val="216400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694162"/>
          </a:xfrm>
        </p:spPr>
        <p:txBody>
          <a:bodyPr>
            <a:noAutofit/>
          </a:bodyPr>
          <a:lstStyle/>
          <a:p>
            <a:pPr algn="ctr"/>
            <a:r>
              <a:rPr lang="en-US" sz="3200" b="1" dirty="0">
                <a:solidFill>
                  <a:schemeClr val="accent1">
                    <a:lumMod val="75000"/>
                  </a:schemeClr>
                </a:solidFill>
                <a:latin typeface="Times New Roman" pitchFamily="18" charset="0"/>
                <a:cs typeface="Times New Roman" pitchFamily="18" charset="0"/>
              </a:rPr>
              <a:t>System Design-ER Diagram</a:t>
            </a:r>
            <a:br>
              <a:rPr lang="en-US" sz="3200" b="1" u="sng" dirty="0">
                <a:solidFill>
                  <a:schemeClr val="tx1">
                    <a:lumMod val="75000"/>
                    <a:lumOff val="25000"/>
                  </a:schemeClr>
                </a:solidFill>
                <a:latin typeface="Times New Roman" pitchFamily="18" charset="0"/>
                <a:cs typeface="Times New Roman" pitchFamily="18" charset="0"/>
              </a:rPr>
            </a:br>
            <a:endParaRPr lang="en-US" sz="3200" b="1" u="sng" dirty="0">
              <a:solidFill>
                <a:schemeClr val="tx1">
                  <a:lumMod val="75000"/>
                  <a:lumOff val="25000"/>
                </a:schemeClr>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24252FCF-B27B-4BF9-9A7D-79F85AD5ADBF}"/>
              </a:ext>
            </a:extLst>
          </p:cNvPr>
          <p:cNvSpPr>
            <a:spLocks noGrp="1"/>
          </p:cNvSpPr>
          <p:nvPr>
            <p:ph type="dt" sz="half" idx="10"/>
          </p:nvPr>
        </p:nvSpPr>
        <p:spPr/>
        <p:txBody>
          <a:bodyPr/>
          <a:lstStyle/>
          <a:p>
            <a:r>
              <a:rPr lang="en-US"/>
              <a:t>V Semester, Department of ISE, RNSIT</a:t>
            </a:r>
            <a:endParaRPr lang="en-US" dirty="0"/>
          </a:p>
        </p:txBody>
      </p:sp>
      <p:sp>
        <p:nvSpPr>
          <p:cNvPr id="5" name="Footer Placeholder 4">
            <a:extLst>
              <a:ext uri="{FF2B5EF4-FFF2-40B4-BE49-F238E27FC236}">
                <a16:creationId xmlns:a16="http://schemas.microsoft.com/office/drawing/2014/main" id="{A7B1F4F0-081C-449C-9C3A-E0B44A6D0E5F}"/>
              </a:ext>
            </a:extLst>
          </p:cNvPr>
          <p:cNvSpPr>
            <a:spLocks noGrp="1"/>
          </p:cNvSpPr>
          <p:nvPr>
            <p:ph type="ftr" sz="quarter" idx="11"/>
          </p:nvPr>
        </p:nvSpPr>
        <p:spPr/>
        <p:txBody>
          <a:bodyPr/>
          <a:lstStyle/>
          <a:p>
            <a:r>
              <a:rPr lang="en-US"/>
              <a:t>2022 - 2023</a:t>
            </a:r>
            <a:endParaRPr lang="en-US" dirty="0"/>
          </a:p>
        </p:txBody>
      </p:sp>
      <p:sp>
        <p:nvSpPr>
          <p:cNvPr id="9" name="Content Placeholder 2">
            <a:extLst>
              <a:ext uri="{FF2B5EF4-FFF2-40B4-BE49-F238E27FC236}">
                <a16:creationId xmlns:a16="http://schemas.microsoft.com/office/drawing/2014/main" id="{B5F54E7E-0CB3-497B-98EB-74178BF12B55}"/>
              </a:ext>
            </a:extLst>
          </p:cNvPr>
          <p:cNvSpPr txBox="1">
            <a:spLocks/>
          </p:cNvSpPr>
          <p:nvPr/>
        </p:nvSpPr>
        <p:spPr>
          <a:xfrm>
            <a:off x="522384" y="1003203"/>
            <a:ext cx="11147231" cy="51731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endParaRPr lang="en-US" b="1" dirty="0">
              <a:latin typeface="Times New Roman" pitchFamily="18" charset="0"/>
              <a:cs typeface="Times New Roman" pitchFamily="18" charset="0"/>
            </a:endParaRPr>
          </a:p>
        </p:txBody>
      </p:sp>
      <p:sp>
        <p:nvSpPr>
          <p:cNvPr id="3" name="Slide Number Placeholder 2">
            <a:extLst>
              <a:ext uri="{FF2B5EF4-FFF2-40B4-BE49-F238E27FC236}">
                <a16:creationId xmlns:a16="http://schemas.microsoft.com/office/drawing/2014/main" id="{CF9E3B61-6F68-4FD8-94BB-A850856433F6}"/>
              </a:ext>
            </a:extLst>
          </p:cNvPr>
          <p:cNvSpPr>
            <a:spLocks noGrp="1"/>
          </p:cNvSpPr>
          <p:nvPr>
            <p:ph type="sldNum" sz="quarter" idx="12"/>
          </p:nvPr>
        </p:nvSpPr>
        <p:spPr/>
        <p:txBody>
          <a:bodyPr/>
          <a:lstStyle/>
          <a:p>
            <a:fld id="{5B4F5413-E548-45A8-B9DD-11B71454D5CA}" type="slidenum">
              <a:rPr lang="en-US" smtClean="0"/>
              <a:pPr/>
              <a:t>9</a:t>
            </a:fld>
            <a:endParaRPr lang="en-US" dirty="0"/>
          </a:p>
        </p:txBody>
      </p:sp>
      <p:pic>
        <p:nvPicPr>
          <p:cNvPr id="11" name="Picture 10">
            <a:extLst>
              <a:ext uri="{FF2B5EF4-FFF2-40B4-BE49-F238E27FC236}">
                <a16:creationId xmlns:a16="http://schemas.microsoft.com/office/drawing/2014/main" id="{90FCB6BE-4722-165B-9517-B0653585F55E}"/>
              </a:ext>
            </a:extLst>
          </p:cNvPr>
          <p:cNvPicPr>
            <a:picLocks noChangeAspect="1"/>
          </p:cNvPicPr>
          <p:nvPr/>
        </p:nvPicPr>
        <p:blipFill>
          <a:blip r:embed="rId3"/>
          <a:stretch>
            <a:fillRect/>
          </a:stretch>
        </p:blipFill>
        <p:spPr>
          <a:xfrm>
            <a:off x="1271464" y="868778"/>
            <a:ext cx="9289032" cy="54896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6541</TotalTime>
  <Words>1659</Words>
  <Application>Microsoft Office PowerPoint</Application>
  <PresentationFormat>Widescreen</PresentationFormat>
  <Paragraphs>372</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Noto Sans Symbols</vt:lpstr>
      <vt:lpstr>Times New Roman</vt:lpstr>
      <vt:lpstr>Wingdings</vt:lpstr>
      <vt:lpstr>Office Theme</vt:lpstr>
      <vt:lpstr>HOTEL MANAGEMENT SYSTEM </vt:lpstr>
      <vt:lpstr>AGENDA</vt:lpstr>
      <vt:lpstr>ABSTRACT </vt:lpstr>
      <vt:lpstr>INTRODUCTION </vt:lpstr>
      <vt:lpstr>PowerPoint Presentation</vt:lpstr>
      <vt:lpstr>PowerPoint Presentation</vt:lpstr>
      <vt:lpstr>REQUIREMENTS</vt:lpstr>
      <vt:lpstr>REQUIREMENTS</vt:lpstr>
      <vt:lpstr>System Design-ER Diagram </vt:lpstr>
      <vt:lpstr>Detailed Design-Schema Diagram </vt:lpstr>
      <vt:lpstr>Implementation </vt:lpstr>
      <vt:lpstr>Implementation </vt:lpstr>
      <vt:lpstr>Results and Snapshots  </vt:lpstr>
      <vt:lpstr>Results and Snapshots  </vt:lpstr>
      <vt:lpstr>Results and Snapshots  </vt:lpstr>
      <vt:lpstr>Results and Snapshots</vt:lpstr>
      <vt:lpstr>Results and Snapshots  </vt:lpstr>
      <vt:lpstr>Results and Snapshots  </vt:lpstr>
      <vt:lpstr>Results and Snapshots  </vt:lpstr>
      <vt:lpstr>Results and Snapshots  </vt:lpstr>
      <vt:lpstr>Results and Snapshots  </vt:lpstr>
      <vt:lpstr>Results and Snapshots  </vt:lpstr>
      <vt:lpstr>Results and Snapshots  </vt:lpstr>
      <vt:lpstr>Testing </vt:lpstr>
      <vt:lpstr>Applications </vt:lpstr>
      <vt:lpstr>CONCLUSIONS</vt:lpstr>
      <vt:lpstr>FUTURE ENHANCEMENTS</vt:lpstr>
      <vt:lpstr>PowerPoint Presentation</vt:lpstr>
      <vt:lpstr>Question and Answer</vt:lpstr>
      <vt:lpstr>THANK YOU</vt:lpstr>
    </vt:vector>
  </TitlesOfParts>
  <Company>DARSHAN SATHYA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DARSHAN SATHYA</dc:creator>
  <cp:lastModifiedBy>Sharanya RP</cp:lastModifiedBy>
  <cp:revision>307</cp:revision>
  <dcterms:created xsi:type="dcterms:W3CDTF">2015-10-29T14:36:38Z</dcterms:created>
  <dcterms:modified xsi:type="dcterms:W3CDTF">2023-01-20T18:40:36Z</dcterms:modified>
</cp:coreProperties>
</file>